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7" r:id="rId5"/>
    <p:sldId id="441" r:id="rId6"/>
    <p:sldId id="258" r:id="rId7"/>
    <p:sldId id="444" r:id="rId8"/>
    <p:sldId id="445" r:id="rId9"/>
    <p:sldId id="461" r:id="rId10"/>
    <p:sldId id="463" r:id="rId11"/>
    <p:sldId id="462" r:id="rId12"/>
    <p:sldId id="440" r:id="rId13"/>
    <p:sldId id="465" r:id="rId14"/>
    <p:sldId id="473" r:id="rId15"/>
    <p:sldId id="475" r:id="rId16"/>
    <p:sldId id="470" r:id="rId17"/>
    <p:sldId id="464" r:id="rId18"/>
    <p:sldId id="466" r:id="rId19"/>
    <p:sldId id="468" r:id="rId20"/>
    <p:sldId id="467" r:id="rId21"/>
    <p:sldId id="469" r:id="rId22"/>
    <p:sldId id="471" r:id="rId23"/>
    <p:sldId id="447" r:id="rId24"/>
    <p:sldId id="474" r:id="rId25"/>
    <p:sldId id="472" r:id="rId26"/>
    <p:sldId id="443" r:id="rId27"/>
    <p:sldId id="456" r:id="rId28"/>
    <p:sldId id="454" r:id="rId29"/>
    <p:sldId id="457" r:id="rId30"/>
    <p:sldId id="448" r:id="rId31"/>
    <p:sldId id="449" r:id="rId32"/>
    <p:sldId id="453" r:id="rId33"/>
    <p:sldId id="455" r:id="rId34"/>
    <p:sldId id="459" r:id="rId35"/>
    <p:sldId id="450" r:id="rId36"/>
    <p:sldId id="451" r:id="rId37"/>
    <p:sldId id="452" r:id="rId38"/>
    <p:sldId id="460" r:id="rId39"/>
    <p:sldId id="446" r:id="rId40"/>
    <p:sldId id="4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24DFF"/>
    <a:srgbClr val="38658B"/>
    <a:srgbClr val="43B278"/>
    <a:srgbClr val="87CEEB"/>
    <a:srgbClr val="FFA500"/>
    <a:srgbClr val="5DAF2F"/>
    <a:srgbClr val="FFAE19"/>
    <a:srgbClr val="86CDEC"/>
    <a:srgbClr val="427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20842-CF30-5B45-B78F-58E3649BD61F}" v="348" dt="2025-11-27T21:33:49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6229" autoAdjust="0"/>
  </p:normalViewPr>
  <p:slideViewPr>
    <p:cSldViewPr snapToGrid="0">
      <p:cViewPr>
        <p:scale>
          <a:sx n="100" d="100"/>
          <a:sy n="100" d="100"/>
        </p:scale>
        <p:origin x="1144" y="7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B1265-CEE6-2FB3-3E5A-E2874DF36E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AB688-5B50-204F-1C5A-C41012279E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F1A1E-4DE6-40D4-8A15-A6E729C8A127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DF97B-9264-8794-D960-4CAEAF7A1E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D1C3E-A252-84B6-BFFA-87C67C159C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4A1C-AE7C-489A-B8FC-FBCF032AC7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1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6A583-34F4-4DB3-A4DD-565030D4DBA2}" type="datetimeFigureOut">
              <a:rPr lang="en-AU" smtClean="0"/>
              <a:t>18/11/2025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B157C-3B21-4F1A-AD30-4E8201F7BE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35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B157C-3B21-4F1A-AD30-4E8201F7BE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14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40D2-9659-6C77-DF27-1950164E2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9F2D1-4634-2248-0A2F-91470EC97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13E2F-7D57-B996-A286-6083C1CD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C6-9ECD-467E-A7F3-C2A5987A735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8F92-6F66-6FBD-62B7-5CCA4139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6366-55D0-C0E4-A51A-2559098F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9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8968-DAD3-7048-92AD-C84D249D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6EC08-4DB5-3618-D20A-C7324C85B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76CF4-D3DF-DC8B-00C1-031DB2BA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94F6-0D03-4F60-9944-B67DEEA55577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670A-AFE5-A5B2-2356-EA85A444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D885E-9DA2-B343-86C3-296F8A24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68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0F8D2-92C1-CCD5-D14D-7E6CAF08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7EA62-96D7-BA27-FD4E-BFEA1808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27B-AC6F-5A82-64AE-A5F3C22E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BBDE1-0A44-4F66-BC82-DF05DF4588E2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19E96-2F2C-B295-DD29-0EB6AC3B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00C1-8582-4240-43FA-F1D21D07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3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4BC57494-73F4-D9ED-CAD3-2EF908223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A2386-0583-0527-9FEC-65D1A5AF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Extra Light" panose="020B020402010402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E787-CB02-80EE-F26C-1020BB7E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1pPr>
            <a:lvl2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2pPr>
            <a:lvl3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3pPr>
            <a:lvl4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4pPr>
            <a:lvl5pPr>
              <a:defRPr>
                <a:latin typeface="Abadi" panose="020B060402010402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13" name="Picture 12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65AF00E4-B946-8830-3DB2-8BC511C8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pic>
        <p:nvPicPr>
          <p:cNvPr id="16" name="Picture 15" descr="A black and red letters&#10;&#10;AI-generated content may be incorrect.">
            <a:extLst>
              <a:ext uri="{FF2B5EF4-FFF2-40B4-BE49-F238E27FC236}">
                <a16:creationId xmlns:a16="http://schemas.microsoft.com/office/drawing/2014/main" id="{44B5620D-E763-9461-073D-AD0BAF8BA8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669" y="38865"/>
            <a:ext cx="1828960" cy="411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5860-2C34-40D3-13A1-E2251231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3A8275-352A-441D-98D4-72565FBA7D87}" type="datetime1">
              <a:rPr lang="en-AU" smtClean="0"/>
              <a:pPr/>
              <a:t>18/11/2025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6D35B-F202-16AC-CFD7-E3F54E66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EAB3-DA86-3968-D9F2-F7796348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20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0F9A-1514-43EA-0531-C5FDC813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52AA-C5B0-B3A2-DAC6-CC96C60D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7F45A-D230-CD65-A2F4-3808F405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68CF-E4DA-4C2B-8F50-B86DF6E97F2F}" type="datetime1">
              <a:rPr lang="en-AU" smtClean="0"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191B1-3ECA-74B0-D1DF-3EEDC2BD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F7B08-83FB-FCBA-39A3-80559DAA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8F73-B18C-1596-03CC-18D83B16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9D19-C0C9-C156-CFD5-AB4DF57FD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1C65F-E435-70E6-2443-7AE6412DC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78BC0-0CB9-EE35-4C09-84AFDA59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6BC6B477-6A89-4986-9F2A-51F300000BD3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F3A3A-F76F-2083-6ABA-06EB7E38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80BA0-AC0E-7FAB-56AD-1AA0FBC0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26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35AE-1D7A-AB15-DBB2-D3791233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DE84-763A-8839-3861-F6753DC8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16DA6-F81B-AC55-833C-50D1AE895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5484B-04CD-361C-8A93-A5BF0392A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B5E06-70C6-5989-EB6A-AD0535F10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C6959-435C-BBD6-43BB-0A250CAE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C991-B567-43DE-9D38-ADCF6B5A4F0C}" type="datetime1">
              <a:rPr lang="en-AU" smtClean="0"/>
              <a:t>18/11/2025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2EF13-3E6D-5043-E05C-5BD780DA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9BE4D-7CA6-10FF-77A4-5D195185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85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B34C-D793-5F5F-6314-B4B78C7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04F68-D586-3A32-14F0-B189051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9011-FD91-45BD-939A-9FDB739A5623}" type="datetime1">
              <a:rPr lang="en-AU" smtClean="0"/>
              <a:t>18/11/2025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21981-3724-E325-1D34-90AB01E4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942C6-D898-A03A-3D05-F804EF1E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96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2113B-048C-B238-67FC-22431B08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82327-CB22-4E21-B1FB-D5493A339715}" type="datetime1">
              <a:rPr lang="en-AU" smtClean="0"/>
              <a:t>18/11/2025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69BE0-1C10-7505-48C3-6E396255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43E9-6C32-CC36-B132-D06CE1AB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559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365F-AF3B-B41C-DA75-AFFF235D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2F65-1D70-2570-BEA6-566E5210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3500C-A26D-E2F4-B0D3-27CC08593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62B21-1F89-21A2-D80F-1319586F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16F6-D13C-42FE-8C63-45CBC34975DB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15DC9-885D-B1AD-AAFB-7F8CC14D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E3DC-EB9E-FE30-6056-AEAD9586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0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1905-C097-6ED5-7091-C46F0B78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0CBAE-93DE-7E2E-E759-0280A5A2A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12571-9D31-A2D3-F89B-097ACD161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10232-E82F-A294-6978-C29BB6A7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F28E-4108-4006-AFF9-EB2A6B944962}" type="datetime1">
              <a:rPr lang="en-AU" smtClean="0"/>
              <a:t>18/11/2025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CB05-A2EA-D9D4-8814-1F3C08E5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Scott Forrest | School of Mathematical Sciences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F12E-071A-C412-078E-0C36FE08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22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50B48-EFCB-F9EE-86F3-16DFFD5F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5AC0-3D57-0868-07CC-BCE8361B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32685-052A-E295-B7EB-8B2C5BA8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480D6C8-46AA-4A9E-B985-FA728A176E8B}" type="datetime1">
              <a:rPr lang="en-AU" smtClean="0"/>
              <a:pPr/>
              <a:t>18/11/2025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67B8-5A89-DDAB-96CB-4A2E5045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AU"/>
              <a:t>Scott Forrest | School of Mathematical Sciences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72034-E8AD-E7DE-880B-8903E345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286517B3-5246-42DA-959F-1EB672746CE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11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ecurse/vignettes/recurse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movesin.github.io/websi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9943D67-FE16-EF32-43F7-9AA3BC397424}"/>
              </a:ext>
            </a:extLst>
          </p:cNvPr>
          <p:cNvSpPr txBox="1">
            <a:spLocks/>
          </p:cNvSpPr>
          <p:nvPr/>
        </p:nvSpPr>
        <p:spPr>
          <a:xfrm>
            <a:off x="6104799" y="2607130"/>
            <a:ext cx="3404472" cy="3260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Niraj Meisuria</a:t>
            </a:r>
          </a:p>
          <a:p>
            <a:pPr algn="l"/>
            <a:r>
              <a:rPr lang="en-US" sz="2400" dirty="0"/>
              <a:t>Rhys Cairncross</a:t>
            </a:r>
          </a:p>
          <a:p>
            <a:pPr algn="l"/>
            <a:r>
              <a:rPr lang="en-US" sz="2400" dirty="0"/>
              <a:t>Sally Burgemeestre</a:t>
            </a:r>
          </a:p>
          <a:p>
            <a:pPr algn="l"/>
            <a:r>
              <a:rPr lang="en-US" sz="2400" dirty="0"/>
              <a:t>Thomas Newsome</a:t>
            </a:r>
          </a:p>
          <a:p>
            <a:pPr algn="l"/>
            <a:r>
              <a:rPr lang="en-US" sz="2400" dirty="0"/>
              <a:t>Lily Bentley</a:t>
            </a:r>
          </a:p>
          <a:p>
            <a:pPr algn="l"/>
            <a:r>
              <a:rPr lang="en-US" sz="2400" dirty="0"/>
              <a:t>Mitchell Cowan</a:t>
            </a:r>
          </a:p>
          <a:p>
            <a:pPr algn="l"/>
            <a:r>
              <a:rPr lang="en-US" sz="2400" dirty="0"/>
              <a:t>Scott Forrest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29" name="Picture 28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101F4B48-24EA-2486-7CCF-5E8324D1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34" b="-251"/>
          <a:stretch/>
        </p:blipFill>
        <p:spPr>
          <a:xfrm>
            <a:off x="0" y="6188178"/>
            <a:ext cx="12209599" cy="701468"/>
          </a:xfrm>
          <a:prstGeom prst="rect">
            <a:avLst/>
          </a:prstGeom>
        </p:spPr>
      </p:pic>
      <p:pic>
        <p:nvPicPr>
          <p:cNvPr id="30" name="Picture 29" descr="A dog standing on a dirt road&#10;&#10;AI-generated content may be incorrect.">
            <a:extLst>
              <a:ext uri="{FF2B5EF4-FFF2-40B4-BE49-F238E27FC236}">
                <a16:creationId xmlns:a16="http://schemas.microsoft.com/office/drawing/2014/main" id="{7072FF3A-E155-3367-4C1B-2D2C1EBD8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86532"/>
          <a:stretch/>
        </p:blipFill>
        <p:spPr>
          <a:xfrm>
            <a:off x="-17599" y="0"/>
            <a:ext cx="12209599" cy="4893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5D5736B-E39B-3A1A-926C-20BAABF5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47" y="809676"/>
            <a:ext cx="9144000" cy="1477022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Movement ecology hackathon: A dingo case-study</a:t>
            </a:r>
          </a:p>
        </p:txBody>
      </p:sp>
      <p:pic>
        <p:nvPicPr>
          <p:cNvPr id="27" name="Google Shape;14;p8">
            <a:extLst>
              <a:ext uri="{FF2B5EF4-FFF2-40B4-BE49-F238E27FC236}">
                <a16:creationId xmlns:a16="http://schemas.microsoft.com/office/drawing/2014/main" id="{9EB3E8BE-282A-82F3-776F-3278ABC924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8803" y="809673"/>
            <a:ext cx="2625819" cy="147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AE6D166C-73C0-E989-1FFF-1C1B52AF7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3" y="2521859"/>
            <a:ext cx="5146734" cy="34311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FC2E1A9-BFAC-77C7-973F-1687CFAE99C4}"/>
              </a:ext>
            </a:extLst>
          </p:cNvPr>
          <p:cNvSpPr txBox="1"/>
          <p:nvPr/>
        </p:nvSpPr>
        <p:spPr>
          <a:xfrm>
            <a:off x="838433" y="5691404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50433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BA03-EAF2-6C94-F97B-E0EF8330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1959E-A764-4AAE-0348-E684E93A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28DBD-C10E-0724-DC81-550DDAF9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6" name="Picture 5" descr="A map of land with black lines&#10;&#10;AI-generated content may be incorrect.">
            <a:extLst>
              <a:ext uri="{FF2B5EF4-FFF2-40B4-BE49-F238E27FC236}">
                <a16:creationId xmlns:a16="http://schemas.microsoft.com/office/drawing/2014/main" id="{836EB64C-F72B-A3E9-70EF-A85EB4A7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7" y="1994033"/>
            <a:ext cx="10203874" cy="3722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386BF-C0A6-BEAB-9F82-C2A449C8DC32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03990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5677-4932-5672-07EE-3E19C029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Dingo GPS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256C-E0EA-1E68-42B7-59494602D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13 dingoes</a:t>
            </a:r>
          </a:p>
          <a:p>
            <a:r>
              <a:rPr lang="en-AU" dirty="0"/>
              <a:t>Hourly GPS data</a:t>
            </a:r>
          </a:p>
          <a:p>
            <a:r>
              <a:rPr lang="en-AU" dirty="0"/>
              <a:t>3 – 9 months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EA47D-B773-409F-E82C-1FBE1065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D8DE4-083E-8699-70AB-B8293C7B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7" name="Picture 6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0D6F418-95A9-762F-AAEC-49B76FBE8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1690688"/>
            <a:ext cx="6870700" cy="43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18E0-9483-74CA-EA13-4A2D6EF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0C768-04F2-983A-D642-950538259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Spatial data has errors</a:t>
            </a:r>
          </a:p>
          <a:p>
            <a:r>
              <a:rPr lang="en-AU" dirty="0"/>
              <a:t>Depends on the technology of the device (GPS, Argos, geolocator)</a:t>
            </a:r>
          </a:p>
          <a:p>
            <a:r>
              <a:rPr lang="en-AU" dirty="0"/>
              <a:t>there are diagnostic metrics (HDOP, number of satellites)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Terrestrial</a:t>
            </a:r>
          </a:p>
          <a:p>
            <a:pPr lvl="1"/>
            <a:r>
              <a:rPr lang="en-AU" dirty="0"/>
              <a:t>removing errors using using diagnostic metrics </a:t>
            </a:r>
          </a:p>
          <a:p>
            <a:pPr lvl="1"/>
            <a:r>
              <a:rPr lang="en-AU" dirty="0"/>
              <a:t>behavioural filters (impossible, unlikely speeds)</a:t>
            </a:r>
          </a:p>
          <a:p>
            <a:endParaRPr lang="en-AU" dirty="0"/>
          </a:p>
          <a:p>
            <a:r>
              <a:rPr lang="en-AU" dirty="0"/>
              <a:t>Marine / ARGOS data</a:t>
            </a:r>
          </a:p>
          <a:p>
            <a:pPr lvl="1"/>
            <a:r>
              <a:rPr lang="en-AU" dirty="0"/>
              <a:t>state-space modelling (</a:t>
            </a:r>
            <a:r>
              <a:rPr lang="en-AU" dirty="0" err="1"/>
              <a:t>aniMotum</a:t>
            </a:r>
            <a:r>
              <a:rPr lang="en-AU" dirty="0"/>
              <a:t>)</a:t>
            </a:r>
          </a:p>
          <a:p>
            <a:endParaRPr lang="en-AU" dirty="0"/>
          </a:p>
          <a:p>
            <a:r>
              <a:rPr lang="en-AU" dirty="0"/>
              <a:t>Dingo data cleaning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2E455-789E-979D-F071-BA149811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579A7-B065-D3E1-F93F-BB00BD2E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3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FDACCB-6910-1249-B013-B4983E32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12"/>
          <a:stretch/>
        </p:blipFill>
        <p:spPr>
          <a:xfrm>
            <a:off x="6841415" y="3437138"/>
            <a:ext cx="4548780" cy="2646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290BF9-DD9A-FF4F-19DC-F07F3697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465" y="644108"/>
            <a:ext cx="4838700" cy="2986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0EB20-F097-6878-B030-2A250353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D0AAB-F2A3-43C8-1B5D-B508724F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FB198-1C7E-8070-E6DE-171DF5FD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13</a:t>
            </a:fld>
            <a:endParaRPr lang="en-AU"/>
          </a:p>
        </p:txBody>
      </p:sp>
      <p:pic>
        <p:nvPicPr>
          <p:cNvPr id="7" name="Picture 6" descr="A map with different colored spots&#10;&#10;AI-generated content may be incorrect.">
            <a:extLst>
              <a:ext uri="{FF2B5EF4-FFF2-40B4-BE49-F238E27FC236}">
                <a16:creationId xmlns:a16="http://schemas.microsoft.com/office/drawing/2014/main" id="{28D874E3-03FB-B62E-FE9D-42EA1FF13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01" y="1631950"/>
            <a:ext cx="5397500" cy="35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C5EA6-A161-05DE-79F8-2BD58F175272}"/>
              </a:ext>
            </a:extLst>
          </p:cNvPr>
          <p:cNvSpPr txBox="1"/>
          <p:nvPr/>
        </p:nvSpPr>
        <p:spPr>
          <a:xfrm>
            <a:off x="2014750" y="4852572"/>
            <a:ext cx="4047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roads</a:t>
            </a:r>
          </a:p>
          <a:p>
            <a:r>
              <a:rPr lang="en-AU" sz="2400" dirty="0"/>
              <a:t>artificial food locations</a:t>
            </a:r>
          </a:p>
          <a:p>
            <a:r>
              <a:rPr lang="en-AU" sz="2400" dirty="0"/>
              <a:t>artificial water locations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EEA2D-4AED-14FB-B8E5-195676874E4D}"/>
              </a:ext>
            </a:extLst>
          </p:cNvPr>
          <p:cNvSpPr/>
          <p:nvPr/>
        </p:nvSpPr>
        <p:spPr>
          <a:xfrm>
            <a:off x="1517840" y="5399709"/>
            <a:ext cx="158087" cy="1490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AD0E15-1DDB-187D-AFB0-ACB763E8F3C1}"/>
              </a:ext>
            </a:extLst>
          </p:cNvPr>
          <p:cNvSpPr/>
          <p:nvPr/>
        </p:nvSpPr>
        <p:spPr>
          <a:xfrm>
            <a:off x="1517840" y="5754735"/>
            <a:ext cx="158087" cy="149083"/>
          </a:xfrm>
          <a:prstGeom prst="ellipse">
            <a:avLst/>
          </a:prstGeom>
          <a:solidFill>
            <a:srgbClr val="224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517FC-0961-8CC2-A245-2A7E3617440A}"/>
              </a:ext>
            </a:extLst>
          </p:cNvPr>
          <p:cNvSpPr txBox="1"/>
          <p:nvPr/>
        </p:nvSpPr>
        <p:spPr>
          <a:xfrm>
            <a:off x="6812776" y="5417869"/>
            <a:ext cx="1814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37146-B5CF-B387-10CC-F2441F6F5E07}"/>
              </a:ext>
            </a:extLst>
          </p:cNvPr>
          <p:cNvSpPr txBox="1"/>
          <p:nvPr/>
        </p:nvSpPr>
        <p:spPr>
          <a:xfrm>
            <a:off x="3229970" y="1806118"/>
            <a:ext cx="5207000" cy="304698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3200" b="1" dirty="0"/>
              <a:t>other possible spatial layers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vegetation classes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terrain/soil classes</a:t>
            </a:r>
          </a:p>
          <a:p>
            <a:pPr marL="285750" indent="-285750">
              <a:buFontTx/>
              <a:buChar char="-"/>
            </a:pPr>
            <a:r>
              <a:rPr lang="en-AU" sz="3200" dirty="0"/>
              <a:t>climate/weather</a:t>
            </a:r>
          </a:p>
          <a:p>
            <a:pPr marL="742950" lvl="1" indent="-285750">
              <a:buFontTx/>
              <a:buChar char="-"/>
            </a:pPr>
            <a:r>
              <a:rPr lang="en-AU" sz="3200" dirty="0"/>
              <a:t>temperature</a:t>
            </a:r>
          </a:p>
          <a:p>
            <a:pPr marL="742950" lvl="1" indent="-285750">
              <a:buFontTx/>
              <a:buChar char="-"/>
            </a:pPr>
            <a:r>
              <a:rPr lang="en-AU" sz="3200" dirty="0"/>
              <a:t>rainfall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6BCEF4-5724-F67D-FE36-4C2DDF647BB8}"/>
              </a:ext>
            </a:extLst>
          </p:cNvPr>
          <p:cNvSpPr txBox="1"/>
          <p:nvPr/>
        </p:nvSpPr>
        <p:spPr>
          <a:xfrm>
            <a:off x="6622276" y="2925637"/>
            <a:ext cx="1814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NDVI</a:t>
            </a:r>
          </a:p>
        </p:txBody>
      </p:sp>
    </p:spTree>
    <p:extLst>
      <p:ext uri="{BB962C8B-B14F-4D97-AF65-F5344CB8AC3E}">
        <p14:creationId xmlns:p14="http://schemas.microsoft.com/office/powerpoint/2010/main" val="30568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C84A-4F33-FBDC-1B9A-C275EFEA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Previous research with this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03D6-4B0D-CBE6-9DE7-489DEAD7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Newsome, T. M., Ballard, G.-A., Dickman, C. R., Fleming, P. J. S., &amp; van de Ven, R. (2013). </a:t>
            </a:r>
            <a:r>
              <a:rPr lang="en-AU" sz="2000" b="1" dirty="0"/>
              <a:t>Home range, activity and sociality of a top predator, the dingo: a test of the Resource Dispersion Hypothesis. </a:t>
            </a:r>
            <a:r>
              <a:rPr lang="en-AU" sz="2000" i="1" dirty="0" err="1"/>
              <a:t>Ecography</a:t>
            </a:r>
            <a:r>
              <a:rPr lang="en-AU" sz="2000" dirty="0"/>
              <a:t>, </a:t>
            </a:r>
            <a:r>
              <a:rPr lang="en-AU" sz="2000" i="1" dirty="0"/>
              <a:t>36</a:t>
            </a:r>
            <a:r>
              <a:rPr lang="en-AU" sz="2000" dirty="0"/>
              <a:t>(8), 914–925. https://</a:t>
            </a:r>
            <a:r>
              <a:rPr lang="en-AU" sz="2000" dirty="0" err="1"/>
              <a:t>doi.org</a:t>
            </a:r>
            <a:r>
              <a:rPr lang="en-AU" sz="2000" dirty="0"/>
              <a:t>/10.1111/j.1600-0587.2013.00056.x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Newsome, T. M., Ballard, G.-A., Dickman, C. R., Fleming, P. J. S., &amp; Howden, C. (2013). </a:t>
            </a:r>
            <a:r>
              <a:rPr lang="en-AU" sz="2000" b="1" dirty="0"/>
              <a:t>Anthropogenic resource subsidies determine space use by Australian arid zone dingoes: an improved resource selection modelling approach. </a:t>
            </a:r>
            <a:r>
              <a:rPr lang="en-AU" sz="2000" i="1" dirty="0" err="1"/>
              <a:t>PloS</a:t>
            </a:r>
            <a:r>
              <a:rPr lang="en-AU" sz="2000" i="1" dirty="0"/>
              <a:t> One</a:t>
            </a:r>
            <a:r>
              <a:rPr lang="en-AU" sz="2000" dirty="0"/>
              <a:t>, </a:t>
            </a:r>
            <a:r>
              <a:rPr lang="en-AU" sz="2000" i="1" dirty="0"/>
              <a:t>8</a:t>
            </a:r>
            <a:r>
              <a:rPr lang="en-AU" sz="2000" dirty="0"/>
              <a:t>(5), e63931. https://</a:t>
            </a:r>
            <a:r>
              <a:rPr lang="en-AU" sz="2000" dirty="0" err="1"/>
              <a:t>doi.org</a:t>
            </a:r>
            <a:r>
              <a:rPr lang="en-AU" sz="2000" dirty="0"/>
              <a:t>/10.1371/journal.pone.0063931</a:t>
            </a:r>
            <a:br>
              <a:rPr lang="en-AU" sz="2000" dirty="0"/>
            </a:br>
            <a:endParaRPr lang="en-AU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D035B-E0F9-20F8-940C-441CE049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29AFF-E94D-9182-F6BB-9F06A172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136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AD2F-F37A-B14A-6377-CEE62DCC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Home ranges, activity and sociality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D913F-7822-F676-FFA7-4C7300B8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64F58-9866-82E5-29FD-29EF69EB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46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6AAB1-98AA-DE7E-8685-BEDC793C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C50D7-DFFD-3BFE-28B6-0DD0151B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6" name="Picture 5" descr="A diagram of a map&#10;&#10;AI-generated content may be incorrect.">
            <a:extLst>
              <a:ext uri="{FF2B5EF4-FFF2-40B4-BE49-F238E27FC236}">
                <a16:creationId xmlns:a16="http://schemas.microsoft.com/office/drawing/2014/main" id="{20338D74-719D-E8A8-1181-BFFF39F1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504616"/>
            <a:ext cx="5199797" cy="5648056"/>
          </a:xfrm>
          <a:prstGeom prst="rect">
            <a:avLst/>
          </a:prstGeom>
        </p:spPr>
      </p:pic>
      <p:pic>
        <p:nvPicPr>
          <p:cNvPr id="8" name="Picture 7" descr="A diagram of a bird&#10;&#10;AI-generated content may be incorrect.">
            <a:extLst>
              <a:ext uri="{FF2B5EF4-FFF2-40B4-BE49-F238E27FC236}">
                <a16:creationId xmlns:a16="http://schemas.microsoft.com/office/drawing/2014/main" id="{736D1B95-8B2A-F143-799F-05CF8F46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92" y="2083055"/>
            <a:ext cx="6980830" cy="289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E6A1ED-9199-3653-F2EA-20E6B3D170C9}"/>
              </a:ext>
            </a:extLst>
          </p:cNvPr>
          <p:cNvSpPr txBox="1"/>
          <p:nvPr/>
        </p:nvSpPr>
        <p:spPr>
          <a:xfrm>
            <a:off x="4640239" y="709684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estimates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3D7B1-B34C-739B-B7C8-6809AE3B8F7A}"/>
              </a:ext>
            </a:extLst>
          </p:cNvPr>
          <p:cNvSpPr txBox="1"/>
          <p:nvPr/>
        </p:nvSpPr>
        <p:spPr>
          <a:xfrm>
            <a:off x="7964605" y="1713723"/>
            <a:ext cx="241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home range overlap</a:t>
            </a:r>
          </a:p>
        </p:txBody>
      </p:sp>
    </p:spTree>
    <p:extLst>
      <p:ext uri="{BB962C8B-B14F-4D97-AF65-F5344CB8AC3E}">
        <p14:creationId xmlns:p14="http://schemas.microsoft.com/office/powerpoint/2010/main" val="346735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B0F7-EDCD-159C-5101-AA6E95A0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selection modelling</a:t>
            </a:r>
          </a:p>
        </p:txBody>
      </p:sp>
      <p:pic>
        <p:nvPicPr>
          <p:cNvPr id="7" name="Content Placeholder 6" descr="A graph showing different types of dog breeds&#10;&#10;AI-generated content may be incorrect.">
            <a:extLst>
              <a:ext uri="{FF2B5EF4-FFF2-40B4-BE49-F238E27FC236}">
                <a16:creationId xmlns:a16="http://schemas.microsoft.com/office/drawing/2014/main" id="{42B05F80-D10F-EC85-DD00-8CC5389D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47" y="1396090"/>
            <a:ext cx="8502555" cy="47808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CFF29-8637-2E82-CF39-E8378FD8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86D7-CDB3-B77F-AB07-29AB9556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489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29FC8-B0B8-4A7E-19AB-AD3F2D5A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7B24E-BDAE-FCAB-BA0B-6C467A8D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18</a:t>
            </a:fld>
            <a:endParaRPr lang="en-AU"/>
          </a:p>
        </p:txBody>
      </p:sp>
      <p:pic>
        <p:nvPicPr>
          <p:cNvPr id="7" name="Picture 6" descr="A map of the tanami desert&#10;&#10;AI-generated content may be incorrect.">
            <a:extLst>
              <a:ext uri="{FF2B5EF4-FFF2-40B4-BE49-F238E27FC236}">
                <a16:creationId xmlns:a16="http://schemas.microsoft.com/office/drawing/2014/main" id="{64B5CDFD-046F-54E3-9068-BAC84A988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" y="552644"/>
            <a:ext cx="11778018" cy="55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0C26-C791-4A1B-DE83-BEDA62D3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Brainstorm!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6EE0E-82CB-8A3C-EABE-AA520834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CEF2F-344A-F90F-3043-6D31D5AF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19</a:t>
            </a:fld>
            <a:endParaRPr lang="en-AU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29BB7-E200-FD1D-5378-7384CE1A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U" dirty="0"/>
              <a:t>What are some research questions you can think of?</a:t>
            </a:r>
          </a:p>
        </p:txBody>
      </p:sp>
    </p:spTree>
    <p:extLst>
      <p:ext uri="{BB962C8B-B14F-4D97-AF65-F5344CB8AC3E}">
        <p14:creationId xmlns:p14="http://schemas.microsoft.com/office/powerpoint/2010/main" val="40437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3DE4-EC69-5AA4-2965-3B4EBDE6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latin typeface="Abadi" panose="020B0604020202020204" pitchFamily="34" charset="0"/>
              </a:rPr>
              <a:t>Acknowledgement of Traditional Owners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4971-3C49-7F71-A275-BFB98857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F8F8-EF66-31A9-F09E-C0089C64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A54C3E-F0FD-169D-7017-90CD3141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Kaurna people as the Traditional Owner and Custodians of the Adelaide Plains.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Walpiri and </a:t>
            </a:r>
            <a:r>
              <a:rPr lang="en-AU" dirty="0" err="1"/>
              <a:t>Ngarti</a:t>
            </a:r>
            <a:r>
              <a:rPr lang="en-AU" dirty="0"/>
              <a:t> country where the data was collected.</a:t>
            </a:r>
          </a:p>
        </p:txBody>
      </p:sp>
    </p:spTree>
    <p:extLst>
      <p:ext uri="{BB962C8B-B14F-4D97-AF65-F5344CB8AC3E}">
        <p14:creationId xmlns:p14="http://schemas.microsoft.com/office/powerpoint/2010/main" val="170151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7918-CF37-2059-A41F-AC73CD56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possible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4FAC-6EE2-84E2-E702-C8CC8554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do dingo behaviours differ between individuals at mine sites and those elsewhere?</a:t>
            </a:r>
          </a:p>
          <a:p>
            <a:r>
              <a:rPr lang="en-AU" dirty="0"/>
              <a:t>What is the influence of the surrounding environment on the dingoes' movement?</a:t>
            </a:r>
          </a:p>
          <a:p>
            <a:r>
              <a:rPr lang="en-AU" dirty="0"/>
              <a:t>How do dingoes’ behaviours change across the day?</a:t>
            </a:r>
          </a:p>
          <a:p>
            <a:r>
              <a:rPr lang="en-AU" dirty="0"/>
              <a:t>How do dingoes connect through the landscape?</a:t>
            </a:r>
          </a:p>
          <a:p>
            <a:r>
              <a:rPr lang="en-AU" dirty="0"/>
              <a:t>Do dingoes near mines have a higher probability of disease transmission?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A3E12-625D-AA28-B8FC-C4D37425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EDB8-B42C-41AD-3B5F-CA33545B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93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73DF-8EC7-095B-E35F-FF12099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Morning tea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BBE8-5067-D1C3-8651-A38D5182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At the end of the break</a:t>
            </a:r>
          </a:p>
          <a:p>
            <a:pPr lvl="1"/>
            <a:r>
              <a:rPr lang="en-AU" dirty="0"/>
              <a:t>find a group</a:t>
            </a:r>
          </a:p>
          <a:p>
            <a:pPr lvl="1"/>
            <a:r>
              <a:rPr lang="en-AU" dirty="0"/>
              <a:t>define your ecological 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513B9-7E59-0882-8912-8E65BFDD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044AE-B42B-2E22-9763-E1556A79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75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79-9247-60B7-A540-966CAF8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Thinking through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FE624-79EA-8DA7-398E-3FE57B379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the question? </a:t>
            </a:r>
          </a:p>
          <a:p>
            <a:r>
              <a:rPr lang="en-AU" dirty="0"/>
              <a:t>What is the quantity that you need to address your research question?</a:t>
            </a:r>
          </a:p>
          <a:p>
            <a:r>
              <a:rPr lang="en-AU" dirty="0"/>
              <a:t>What data do you need?</a:t>
            </a:r>
          </a:p>
          <a:p>
            <a:pPr lvl="1"/>
            <a:r>
              <a:rPr lang="en-AU" dirty="0"/>
              <a:t>is the dingo data appropriate?</a:t>
            </a:r>
          </a:p>
          <a:p>
            <a:r>
              <a:rPr lang="en-AU" dirty="0"/>
              <a:t>What will you be comparing/analysing?</a:t>
            </a:r>
          </a:p>
          <a:p>
            <a:pPr lvl="1"/>
            <a:r>
              <a:rPr lang="en-AU" dirty="0"/>
              <a:t>what is the time-scale?</a:t>
            </a:r>
          </a:p>
          <a:p>
            <a:pPr lvl="1"/>
            <a:r>
              <a:rPr lang="en-AU" dirty="0"/>
              <a:t>what covariates might you need?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0337-DB5D-14AA-F3E2-A6278132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6176C-4211-C4C4-1ED7-31B88AA7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764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096C-DD08-A1ED-0501-545EEADD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ecology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6305-BCA1-0C04-EA58-3994B09F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7089"/>
          </a:xfrm>
        </p:spPr>
        <p:txBody>
          <a:bodyPr/>
          <a:lstStyle/>
          <a:p>
            <a:r>
              <a:rPr lang="en-AU" dirty="0"/>
              <a:t>Movement summaries</a:t>
            </a:r>
          </a:p>
          <a:p>
            <a:r>
              <a:rPr lang="en-AU" dirty="0"/>
              <a:t>Home range analyses (KDE, AKDE)</a:t>
            </a:r>
          </a:p>
          <a:p>
            <a:r>
              <a:rPr lang="en-AU" dirty="0"/>
              <a:t>Behavioural classification (HMM, BCPA)</a:t>
            </a:r>
          </a:p>
          <a:p>
            <a:r>
              <a:rPr lang="en-AU" dirty="0"/>
              <a:t>Resource and step selection functions (RSF, SSF)</a:t>
            </a:r>
          </a:p>
          <a:p>
            <a:r>
              <a:rPr lang="en-AU" dirty="0"/>
              <a:t>Revisitation analysis</a:t>
            </a:r>
          </a:p>
          <a:p>
            <a:r>
              <a:rPr lang="en-AU" dirty="0"/>
              <a:t>Social network analysis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3DE41-ABB6-D7E2-E0FC-7BA96CED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70E1-D84B-CC1B-B545-A021B829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1D34-617A-A45F-539E-6E416387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E3E-08C5-0B54-EF01-6DDDB525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E.g., did the animal show different movement behaviour in different areas, times?</a:t>
            </a:r>
          </a:p>
          <a:p>
            <a:pPr lvl="1"/>
            <a:r>
              <a:rPr lang="en-AU" dirty="0"/>
              <a:t>movement speeds, directionality</a:t>
            </a:r>
          </a:p>
          <a:p>
            <a:r>
              <a:rPr lang="en-AU" dirty="0"/>
              <a:t>May be exploratory or used for inference</a:t>
            </a:r>
          </a:p>
          <a:p>
            <a:r>
              <a:rPr lang="en-AU" dirty="0"/>
              <a:t>Can be used to guide model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60FE9-0CD5-959E-A881-844B7548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26BCA-261F-E405-1F5F-92C933C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28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EBF3-C0C7-54A4-736B-5F02F962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Movement data as ‘steps’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9A1CD-BBC9-D9B6-EEE0-393B8B9C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95C7-CB5B-696C-D3B4-9CD25BD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6" name="Picture 5" descr="A graph of height and weight&#10;&#10;Description automatically generated">
            <a:extLst>
              <a:ext uri="{FF2B5EF4-FFF2-40B4-BE49-F238E27FC236}">
                <a16:creationId xmlns:a16="http://schemas.microsoft.com/office/drawing/2014/main" id="{5C4D1BF1-2701-DC83-1DE6-E89D4ACD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41" y="1601627"/>
            <a:ext cx="4319025" cy="21595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DDC641-25F7-2E7C-4932-7E43AFA104D8}"/>
              </a:ext>
            </a:extLst>
          </p:cNvPr>
          <p:cNvSpPr/>
          <p:nvPr/>
        </p:nvSpPr>
        <p:spPr>
          <a:xfrm>
            <a:off x="1596894" y="4489133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54EA4-6E99-57BB-5B26-11DDF624B1CE}"/>
              </a:ext>
            </a:extLst>
          </p:cNvPr>
          <p:cNvCxnSpPr>
            <a:cxnSpLocks/>
            <a:stCxn id="7" idx="7"/>
            <a:endCxn id="9" idx="3"/>
          </p:cNvCxnSpPr>
          <p:nvPr/>
        </p:nvCxnSpPr>
        <p:spPr>
          <a:xfrm flipV="1">
            <a:off x="1675326" y="3246165"/>
            <a:ext cx="1046359" cy="12563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9208086-38D7-196D-8BEF-266CAF566B8F}"/>
              </a:ext>
            </a:extLst>
          </p:cNvPr>
          <p:cNvSpPr/>
          <p:nvPr/>
        </p:nvSpPr>
        <p:spPr>
          <a:xfrm>
            <a:off x="2708228" y="3168092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4EB6E-8823-4C8F-75EE-355E6AC5BE88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800117" y="3092614"/>
            <a:ext cx="1065390" cy="121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23E45E9-88B5-6A67-0813-A6A487AFBF10}"/>
              </a:ext>
            </a:extLst>
          </p:cNvPr>
          <p:cNvSpPr/>
          <p:nvPr/>
        </p:nvSpPr>
        <p:spPr>
          <a:xfrm>
            <a:off x="5731133" y="3260784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BAE8-AD9F-5598-8A0E-F6A4CD12CCA2}"/>
              </a:ext>
            </a:extLst>
          </p:cNvPr>
          <p:cNvSpPr/>
          <p:nvPr/>
        </p:nvSpPr>
        <p:spPr>
          <a:xfrm>
            <a:off x="4764625" y="3784481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3B93FD-C39E-FC40-E067-8158B7FE7148}"/>
              </a:ext>
            </a:extLst>
          </p:cNvPr>
          <p:cNvSpPr/>
          <p:nvPr/>
        </p:nvSpPr>
        <p:spPr>
          <a:xfrm>
            <a:off x="4160679" y="349840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D52A1-1915-3220-5CA1-4938469F1808}"/>
              </a:ext>
            </a:extLst>
          </p:cNvPr>
          <p:cNvSpPr/>
          <p:nvPr/>
        </p:nvSpPr>
        <p:spPr>
          <a:xfrm>
            <a:off x="3865507" y="3046880"/>
            <a:ext cx="91889" cy="9146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D13CF-53BB-A561-2A7F-264F6B2E52C8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3943939" y="3124953"/>
            <a:ext cx="230197" cy="386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C17FBE-DE60-FEB8-C036-23EFE60E5F06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4856514" y="3338857"/>
            <a:ext cx="888076" cy="491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A36806-8B8F-8C0F-375D-2AACDAA09DFC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4239111" y="3576473"/>
            <a:ext cx="525514" cy="2537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7101AD-5D60-155A-7336-B8247793D190}"/>
              </a:ext>
            </a:extLst>
          </p:cNvPr>
          <p:cNvSpPr txBox="1"/>
          <p:nvPr/>
        </p:nvSpPr>
        <p:spPr>
          <a:xfrm>
            <a:off x="717503" y="464818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starting location</a:t>
            </a:r>
            <a:endParaRPr lang="en-AU" dirty="0">
              <a:latin typeface="+mj-lt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6CDAF44-CF7D-ED7E-835A-CBB29E36CA80}"/>
              </a:ext>
            </a:extLst>
          </p:cNvPr>
          <p:cNvSpPr/>
          <p:nvPr/>
        </p:nvSpPr>
        <p:spPr>
          <a:xfrm rot="13183354">
            <a:off x="1931036" y="2955250"/>
            <a:ext cx="207412" cy="1633410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7874B7-6BF8-09DF-8E5D-2D4F1B9C03B0}"/>
              </a:ext>
            </a:extLst>
          </p:cNvPr>
          <p:cNvSpPr/>
          <p:nvPr/>
        </p:nvSpPr>
        <p:spPr>
          <a:xfrm rot="15738023" flipH="1">
            <a:off x="3254423" y="2830837"/>
            <a:ext cx="174247" cy="1042445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DFFA7-4F52-EBC5-F60F-5A1B63D10B58}"/>
              </a:ext>
            </a:extLst>
          </p:cNvPr>
          <p:cNvCxnSpPr>
            <a:stCxn id="9" idx="7"/>
          </p:cNvCxnSpPr>
          <p:nvPr/>
        </p:nvCxnSpPr>
        <p:spPr>
          <a:xfrm flipV="1">
            <a:off x="2786660" y="2181149"/>
            <a:ext cx="817600" cy="100033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8E0C912D-4770-4C7B-9934-4502015FA2B5}"/>
              </a:ext>
            </a:extLst>
          </p:cNvPr>
          <p:cNvSpPr/>
          <p:nvPr/>
        </p:nvSpPr>
        <p:spPr>
          <a:xfrm>
            <a:off x="2786661" y="2925237"/>
            <a:ext cx="408800" cy="435637"/>
          </a:xfrm>
          <a:prstGeom prst="arc">
            <a:avLst>
              <a:gd name="adj1" fmla="val 16935645"/>
              <a:gd name="adj2" fmla="val 214982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3FE47-A5EA-B07E-C5EF-BA058E13357E}"/>
              </a:ext>
            </a:extLst>
          </p:cNvPr>
          <p:cNvSpPr txBox="1"/>
          <p:nvPr/>
        </p:nvSpPr>
        <p:spPr>
          <a:xfrm>
            <a:off x="3184889" y="2731455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2E4CF-510C-D722-F1A9-7B614030A25C}"/>
              </a:ext>
            </a:extLst>
          </p:cNvPr>
          <p:cNvSpPr txBox="1"/>
          <p:nvPr/>
        </p:nvSpPr>
        <p:spPr>
          <a:xfrm>
            <a:off x="1064224" y="3092276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step length</a:t>
            </a:r>
            <a:endParaRPr lang="en-AU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FA6CAA-D207-7FD7-D0AA-BE082669DE76}"/>
              </a:ext>
            </a:extLst>
          </p:cNvPr>
          <p:cNvSpPr txBox="1"/>
          <p:nvPr/>
        </p:nvSpPr>
        <p:spPr>
          <a:xfrm>
            <a:off x="1642838" y="3391807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6EF82-8827-8501-03B1-9C902360E2A9}"/>
              </a:ext>
            </a:extLst>
          </p:cNvPr>
          <p:cNvSpPr txBox="1"/>
          <p:nvPr/>
        </p:nvSpPr>
        <p:spPr>
          <a:xfrm>
            <a:off x="3204137" y="3427535"/>
            <a:ext cx="3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dirty="0">
                <a:latin typeface="+mj-lt"/>
              </a:rPr>
              <a:t>sl</a:t>
            </a:r>
            <a:endParaRPr lang="en-AU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9E3B2-9E96-144C-2ED5-346248493F11}"/>
              </a:ext>
            </a:extLst>
          </p:cNvPr>
          <p:cNvSpPr txBox="1"/>
          <p:nvPr/>
        </p:nvSpPr>
        <p:spPr>
          <a:xfrm>
            <a:off x="3512820" y="2591924"/>
            <a:ext cx="1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i-NZ" sz="1400" dirty="0">
                <a:latin typeface="+mj-lt"/>
              </a:rPr>
              <a:t>turning angle</a:t>
            </a:r>
            <a:endParaRPr lang="en-AU" sz="1400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BAEF1D-A668-C815-01C9-9D39373EF9B1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957396" y="2945740"/>
            <a:ext cx="1244258" cy="14687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2EEA24FF-18DF-E7E6-DC00-DAE6FF350038}"/>
              </a:ext>
            </a:extLst>
          </p:cNvPr>
          <p:cNvSpPr/>
          <p:nvPr/>
        </p:nvSpPr>
        <p:spPr>
          <a:xfrm>
            <a:off x="3803874" y="2948821"/>
            <a:ext cx="408800" cy="435637"/>
          </a:xfrm>
          <a:prstGeom prst="arc">
            <a:avLst>
              <a:gd name="adj1" fmla="val 20737676"/>
              <a:gd name="adj2" fmla="val 359692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D4670-5E8D-FCBB-9762-339DF786DE40}"/>
              </a:ext>
            </a:extLst>
          </p:cNvPr>
          <p:cNvSpPr txBox="1"/>
          <p:nvPr/>
        </p:nvSpPr>
        <p:spPr>
          <a:xfrm>
            <a:off x="4192295" y="3127011"/>
            <a:ext cx="28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+mj-lt"/>
              </a:rPr>
              <a:t>θ</a:t>
            </a:r>
            <a:endParaRPr lang="en-AU" dirty="0">
              <a:latin typeface="+mj-lt"/>
            </a:endParaRPr>
          </a:p>
        </p:txBody>
      </p:sp>
      <p:pic>
        <p:nvPicPr>
          <p:cNvPr id="31" name="Picture 30" descr="A graph of angles and angles&#10;&#10;Description automatically generated">
            <a:extLst>
              <a:ext uri="{FF2B5EF4-FFF2-40B4-BE49-F238E27FC236}">
                <a16:creationId xmlns:a16="http://schemas.microsoft.com/office/drawing/2014/main" id="{6ACA0C90-F221-C7A9-FC50-E07451A58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4" y="3746399"/>
            <a:ext cx="4319025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7FE79-8786-D846-1D8E-07E6C010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E7CD7-7858-51D8-C2E0-47209106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47F1C12-2D6B-8A60-EC68-E6D020D1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514191"/>
            <a:ext cx="5669280" cy="5669280"/>
          </a:xfrm>
          <a:prstGeom prst="rect">
            <a:avLst/>
          </a:prstGeom>
        </p:spPr>
      </p:pic>
      <p:pic>
        <p:nvPicPr>
          <p:cNvPr id="8194" name="Picture 2" descr="Wild water buffalo - Wikipedia">
            <a:extLst>
              <a:ext uri="{FF2B5EF4-FFF2-40B4-BE49-F238E27FC236}">
                <a16:creationId xmlns:a16="http://schemas.microsoft.com/office/drawing/2014/main" id="{D83EDAFA-817D-867B-3CFE-AE2BD77B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875" y="4075331"/>
            <a:ext cx="2628583" cy="188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57EFD-F5E2-E83B-DD4E-159CF5DF36B3}"/>
              </a:ext>
            </a:extLst>
          </p:cNvPr>
          <p:cNvSpPr txBox="1"/>
          <p:nvPr/>
        </p:nvSpPr>
        <p:spPr>
          <a:xfrm>
            <a:off x="9605300" y="3429000"/>
            <a:ext cx="216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water buffalo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Bubalus bubalis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48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9996-3096-054E-4B44-876E0FC3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Home range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4E131-3CB5-7698-EFDA-1F55ECC06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is the animal’s ‘home range’ or space use?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1A85B-5780-D007-3437-19FE9628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DE3C-72B7-D439-9167-5469E24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27</a:t>
            </a:fld>
            <a:endParaRPr lang="en-AU"/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66AD629-A930-2534-6279-93BC1B4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4" y="2429360"/>
            <a:ext cx="3581515" cy="358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F6608-B8FA-577C-FBA7-D9088B37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40" r="13997" b="48624"/>
          <a:stretch/>
        </p:blipFill>
        <p:spPr>
          <a:xfrm>
            <a:off x="9795559" y="4214380"/>
            <a:ext cx="1558241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1BE6F-6F67-F509-B76B-BC8A5806AF13}"/>
              </a:ext>
            </a:extLst>
          </p:cNvPr>
          <p:cNvSpPr txBox="1"/>
          <p:nvPr/>
        </p:nvSpPr>
        <p:spPr>
          <a:xfrm>
            <a:off x="9578474" y="5539943"/>
            <a:ext cx="199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Tag ID: 45505</a:t>
            </a:r>
            <a:endParaRPr lang="en-AU" dirty="0"/>
          </a:p>
        </p:txBody>
      </p:sp>
      <p:pic>
        <p:nvPicPr>
          <p:cNvPr id="10" name="Picture 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EF94A59-0091-35C6-63F7-9961BF010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18" y="2429360"/>
            <a:ext cx="3581515" cy="3581515"/>
          </a:xfrm>
          <a:prstGeom prst="rect">
            <a:avLst/>
          </a:prstGeom>
        </p:spPr>
      </p:pic>
      <p:pic>
        <p:nvPicPr>
          <p:cNvPr id="11" name="Content Placeholder 6" descr="A black and white image of a cell&#10;&#10;Description automatically generated">
            <a:extLst>
              <a:ext uri="{FF2B5EF4-FFF2-40B4-BE49-F238E27FC236}">
                <a16:creationId xmlns:a16="http://schemas.microsoft.com/office/drawing/2014/main" id="{9277F8CA-DE7B-430F-271D-90AE37E9B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7542" r="17285" b="14201"/>
          <a:stretch/>
        </p:blipFill>
        <p:spPr>
          <a:xfrm>
            <a:off x="6134440" y="2478130"/>
            <a:ext cx="2534052" cy="32199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75173C-B164-B756-734A-FC537FF67E16}"/>
              </a:ext>
            </a:extLst>
          </p:cNvPr>
          <p:cNvCxnSpPr/>
          <p:nvPr/>
        </p:nvCxnSpPr>
        <p:spPr>
          <a:xfrm>
            <a:off x="4321629" y="4088110"/>
            <a:ext cx="11014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C4AA79-277B-B5D9-CEA3-B99AF34BB319}"/>
              </a:ext>
            </a:extLst>
          </p:cNvPr>
          <p:cNvSpPr txBox="1"/>
          <p:nvPr/>
        </p:nvSpPr>
        <p:spPr>
          <a:xfrm>
            <a:off x="1478831" y="2520067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GPS locations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D9757-F3B7-900B-F0C5-78F520FC4B24}"/>
              </a:ext>
            </a:extLst>
          </p:cNvPr>
          <p:cNvSpPr txBox="1"/>
          <p:nvPr/>
        </p:nvSpPr>
        <p:spPr>
          <a:xfrm>
            <a:off x="9333610" y="3521882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Kākā </a:t>
            </a:r>
          </a:p>
          <a:p>
            <a:pPr algn="ctr"/>
            <a:r>
              <a:rPr lang="en-AU" i="1" dirty="0"/>
              <a:t>(Nestor meridionalis)</a:t>
            </a:r>
          </a:p>
        </p:txBody>
      </p:sp>
    </p:spTree>
    <p:extLst>
      <p:ext uri="{BB962C8B-B14F-4D97-AF65-F5344CB8AC3E}">
        <p14:creationId xmlns:p14="http://schemas.microsoft.com/office/powerpoint/2010/main" val="2434243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C029-66EB-7589-225E-B90DB4EC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Behavioural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8068-FD47-F90C-3D72-6770B811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AU" dirty="0"/>
              <a:t>What behaviours was the animal displaying?</a:t>
            </a:r>
          </a:p>
          <a:p>
            <a:r>
              <a:rPr lang="en-AU" dirty="0"/>
              <a:t>Does this relate to any covariates (time of day, spatial layers)?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9900C-97B3-9A9B-CBBA-62B93106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F4422-0FDA-2867-EE7D-5E9B9E6B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6146" name="Picture 2" descr="Fig. 2">
            <a:extLst>
              <a:ext uri="{FF2B5EF4-FFF2-40B4-BE49-F238E27FC236}">
                <a16:creationId xmlns:a16="http://schemas.microsoft.com/office/drawing/2014/main" id="{5E633601-69B5-197C-D2B2-EFA80678B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6"/>
          <a:stretch/>
        </p:blipFill>
        <p:spPr bwMode="auto">
          <a:xfrm>
            <a:off x="558799" y="3098800"/>
            <a:ext cx="7208517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. 3">
            <a:extLst>
              <a:ext uri="{FF2B5EF4-FFF2-40B4-BE49-F238E27FC236}">
                <a16:creationId xmlns:a16="http://schemas.microsoft.com/office/drawing/2014/main" id="{52EB3CA7-114F-8DC4-4052-536A180E5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/>
          <a:stretch/>
        </p:blipFill>
        <p:spPr bwMode="auto">
          <a:xfrm>
            <a:off x="8153400" y="3098800"/>
            <a:ext cx="3513333" cy="2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4CCD2-168E-B836-EA60-44025EDA0F8A}"/>
              </a:ext>
            </a:extLst>
          </p:cNvPr>
          <p:cNvSpPr txBox="1"/>
          <p:nvPr/>
        </p:nvSpPr>
        <p:spPr>
          <a:xfrm>
            <a:off x="8371840" y="56757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</p:spTree>
    <p:extLst>
      <p:ext uri="{BB962C8B-B14F-4D97-AF65-F5344CB8AC3E}">
        <p14:creationId xmlns:p14="http://schemas.microsoft.com/office/powerpoint/2010/main" val="273028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961DA-9DA7-57D1-8C1F-4ACCF119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9C390-743E-E1E3-1051-3B458DD8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7170" name="Picture 2" descr="Fig. 4">
            <a:extLst>
              <a:ext uri="{FF2B5EF4-FFF2-40B4-BE49-F238E27FC236}">
                <a16:creationId xmlns:a16="http://schemas.microsoft.com/office/drawing/2014/main" id="{7A4B3BAA-739C-6EE1-A28C-295BCDDE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598900"/>
            <a:ext cx="8193404" cy="54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2C57E-7FE4-F7C4-EB32-51412B60FBC4}"/>
              </a:ext>
            </a:extLst>
          </p:cNvPr>
          <p:cNvSpPr txBox="1"/>
          <p:nvPr/>
        </p:nvSpPr>
        <p:spPr>
          <a:xfrm>
            <a:off x="8320405" y="611299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Figures from </a:t>
            </a:r>
            <a:r>
              <a:rPr lang="en-AU" dirty="0" err="1"/>
              <a:t>Klappstein</a:t>
            </a:r>
            <a:r>
              <a:rPr lang="en-AU" dirty="0"/>
              <a:t> et. al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0D889-9369-E881-0499-61659E1909F0}"/>
              </a:ext>
            </a:extLst>
          </p:cNvPr>
          <p:cNvSpPr txBox="1"/>
          <p:nvPr/>
        </p:nvSpPr>
        <p:spPr>
          <a:xfrm>
            <a:off x="8833802" y="1428392"/>
            <a:ext cx="247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behavioural state of each GPS location</a:t>
            </a:r>
          </a:p>
        </p:txBody>
      </p:sp>
      <p:pic>
        <p:nvPicPr>
          <p:cNvPr id="7172" name="Picture 4" descr="Zebra Facts | Live Science">
            <a:extLst>
              <a:ext uri="{FF2B5EF4-FFF2-40B4-BE49-F238E27FC236}">
                <a16:creationId xmlns:a16="http://schemas.microsoft.com/office/drawing/2014/main" id="{8DDCE4B1-DFD4-4EE3-3090-D25348C5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44" y="4563789"/>
            <a:ext cx="2260601" cy="15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8276F-180B-B677-998C-34114132B7E6}"/>
              </a:ext>
            </a:extLst>
          </p:cNvPr>
          <p:cNvSpPr txBox="1"/>
          <p:nvPr/>
        </p:nvSpPr>
        <p:spPr>
          <a:xfrm>
            <a:off x="9808844" y="3893574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Plains zebra </a:t>
            </a:r>
          </a:p>
          <a:p>
            <a:pPr algn="ctr"/>
            <a:r>
              <a:rPr lang="en-AU" dirty="0"/>
              <a:t>(</a:t>
            </a:r>
            <a:r>
              <a:rPr lang="en-AU" i="1" dirty="0"/>
              <a:t>Equus quagga</a:t>
            </a:r>
            <a:r>
              <a:rPr lang="en-AU" dirty="0"/>
              <a:t>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418183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E64F-9CA1-AD35-5EEA-9B83D38A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Organisers</a:t>
            </a:r>
            <a:r>
              <a:rPr lang="en-US" dirty="0"/>
              <a:t> and facilitators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130A-2B9B-138F-132C-99890D5C5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 of the Movement Ecology Special Interest Network (MoveSIN)</a:t>
            </a:r>
          </a:p>
          <a:p>
            <a:endParaRPr lang="en-US" dirty="0"/>
          </a:p>
        </p:txBody>
      </p:sp>
      <p:pic>
        <p:nvPicPr>
          <p:cNvPr id="1026" name="Picture 2" descr="Mitchell Cowan">
            <a:extLst>
              <a:ext uri="{FF2B5EF4-FFF2-40B4-BE49-F238E27FC236}">
                <a16:creationId xmlns:a16="http://schemas.microsoft.com/office/drawing/2014/main" id="{0F883963-B629-2094-9D41-4BDFA3CC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2" y="3432658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FA470-85F3-B8BF-9056-58C99883964A}"/>
              </a:ext>
            </a:extLst>
          </p:cNvPr>
          <p:cNvSpPr txBox="1"/>
          <p:nvPr/>
        </p:nvSpPr>
        <p:spPr>
          <a:xfrm>
            <a:off x="1142822" y="4790436"/>
            <a:ext cx="104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Mitchell Cowan</a:t>
            </a:r>
          </a:p>
        </p:txBody>
      </p:sp>
      <p:pic>
        <p:nvPicPr>
          <p:cNvPr id="1028" name="Picture 4" descr="Niraj Meisuria">
            <a:extLst>
              <a:ext uri="{FF2B5EF4-FFF2-40B4-BE49-F238E27FC236}">
                <a16:creationId xmlns:a16="http://schemas.microsoft.com/office/drawing/2014/main" id="{AEA3F7D0-0F9A-294D-CD9A-15F9BB9B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2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436B4-3D80-48C7-68BE-E88D43B493CA}"/>
              </a:ext>
            </a:extLst>
          </p:cNvPr>
          <p:cNvSpPr txBox="1"/>
          <p:nvPr/>
        </p:nvSpPr>
        <p:spPr>
          <a:xfrm>
            <a:off x="2578663" y="4790436"/>
            <a:ext cx="104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Niraj Meisuria</a:t>
            </a:r>
          </a:p>
        </p:txBody>
      </p:sp>
      <p:pic>
        <p:nvPicPr>
          <p:cNvPr id="1030" name="Picture 6" descr="Rhys Cairncross">
            <a:extLst>
              <a:ext uri="{FF2B5EF4-FFF2-40B4-BE49-F238E27FC236}">
                <a16:creationId xmlns:a16="http://schemas.microsoft.com/office/drawing/2014/main" id="{92217A7E-C53C-AC1F-8547-54B6A43C7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42" y="3429000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48043-DC7A-E9CF-F3A6-C1623CF615FB}"/>
              </a:ext>
            </a:extLst>
          </p:cNvPr>
          <p:cNvSpPr txBox="1"/>
          <p:nvPr/>
        </p:nvSpPr>
        <p:spPr>
          <a:xfrm>
            <a:off x="3910405" y="4781650"/>
            <a:ext cx="111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Rhys Cairncross</a:t>
            </a:r>
          </a:p>
        </p:txBody>
      </p:sp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3E47DB0-B8E3-57D0-F15B-FF991E8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62" y="3437786"/>
            <a:ext cx="1352650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831997-1597-6789-3321-64A21398A13B}"/>
              </a:ext>
            </a:extLst>
          </p:cNvPr>
          <p:cNvSpPr txBox="1"/>
          <p:nvPr/>
        </p:nvSpPr>
        <p:spPr>
          <a:xfrm>
            <a:off x="5173471" y="4799222"/>
            <a:ext cx="1303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Sally Burgemeestre</a:t>
            </a:r>
          </a:p>
        </p:txBody>
      </p:sp>
      <p:pic>
        <p:nvPicPr>
          <p:cNvPr id="1036" name="Picture 12" descr="OLYMPUS DIGITAL CAMERA">
            <a:extLst>
              <a:ext uri="{FF2B5EF4-FFF2-40B4-BE49-F238E27FC236}">
                <a16:creationId xmlns:a16="http://schemas.microsoft.com/office/drawing/2014/main" id="{7E9D75CE-CAE4-583A-A43F-B330A7E1B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2"/>
          <a:stretch/>
        </p:blipFill>
        <p:spPr bwMode="auto">
          <a:xfrm>
            <a:off x="6526482" y="3429000"/>
            <a:ext cx="1409638" cy="13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577D6-EDB1-FE6B-7F5F-B11C809473D6}"/>
              </a:ext>
            </a:extLst>
          </p:cNvPr>
          <p:cNvSpPr txBox="1"/>
          <p:nvPr/>
        </p:nvSpPr>
        <p:spPr>
          <a:xfrm>
            <a:off x="6705564" y="4799944"/>
            <a:ext cx="103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Thomas Newsome</a:t>
            </a:r>
          </a:p>
        </p:txBody>
      </p:sp>
      <p:pic>
        <p:nvPicPr>
          <p:cNvPr id="1044" name="Picture 20" descr="No alternative text description for this image">
            <a:extLst>
              <a:ext uri="{FF2B5EF4-FFF2-40B4-BE49-F238E27FC236}">
                <a16:creationId xmlns:a16="http://schemas.microsoft.com/office/drawing/2014/main" id="{407A50F9-3D66-EFC4-CADA-2ECC1375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103" y="3439927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B80789-F67F-7A16-80D1-3BE77486DBD0}"/>
              </a:ext>
            </a:extLst>
          </p:cNvPr>
          <p:cNvSpPr txBox="1"/>
          <p:nvPr/>
        </p:nvSpPr>
        <p:spPr>
          <a:xfrm>
            <a:off x="9475053" y="4799222"/>
            <a:ext cx="114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Scott Forrest</a:t>
            </a:r>
          </a:p>
        </p:txBody>
      </p:sp>
      <p:pic>
        <p:nvPicPr>
          <p:cNvPr id="8" name="Picture 4" descr="Dr Lily Bentley | UQ Experts">
            <a:extLst>
              <a:ext uri="{FF2B5EF4-FFF2-40B4-BE49-F238E27FC236}">
                <a16:creationId xmlns:a16="http://schemas.microsoft.com/office/drawing/2014/main" id="{0700C708-89F2-9162-6AF1-0AC2B718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64" y="3436269"/>
            <a:ext cx="1359295" cy="1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68AFE-B295-041E-3550-821AA898D5A5}"/>
              </a:ext>
            </a:extLst>
          </p:cNvPr>
          <p:cNvSpPr txBox="1"/>
          <p:nvPr/>
        </p:nvSpPr>
        <p:spPr>
          <a:xfrm>
            <a:off x="8133603" y="4799222"/>
            <a:ext cx="103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Lily Bentley</a:t>
            </a:r>
          </a:p>
        </p:txBody>
      </p:sp>
    </p:spTree>
    <p:extLst>
      <p:ext uri="{BB962C8B-B14F-4D97-AF65-F5344CB8AC3E}">
        <p14:creationId xmlns:p14="http://schemas.microsoft.com/office/powerpoint/2010/main" val="536818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6A37-A300-2A9A-4929-30AD96C5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EF9-D673-53EC-7237-269FBA6B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habitat was the animal using?</a:t>
            </a:r>
          </a:p>
          <a:p>
            <a:r>
              <a:rPr lang="en-AU" dirty="0"/>
              <a:t>How was the habitat affecting its movement behaviour?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D540-F539-925C-9FB8-01562C50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2278-033B-583E-EFA1-D1EA6E5B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58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42D82-B25D-CE01-6267-0DB035DB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BC5E-E720-91E2-7AE1-A037923D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7AE39-8088-E543-5B95-226EC896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58" y="313450"/>
            <a:ext cx="8458884" cy="62310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30AEA0-4F48-94A0-0A64-F734E3642551}"/>
              </a:ext>
            </a:extLst>
          </p:cNvPr>
          <p:cNvSpPr/>
          <p:nvPr/>
        </p:nvSpPr>
        <p:spPr>
          <a:xfrm>
            <a:off x="7378581" y="1522418"/>
            <a:ext cx="100649" cy="96322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5E2CAA7-1B73-F502-ACA7-CF1089F6B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99" y="1767929"/>
            <a:ext cx="519884" cy="3936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76B1C6-2DDF-59C6-29A6-79CB0EC45894}"/>
              </a:ext>
            </a:extLst>
          </p:cNvPr>
          <p:cNvSpPr/>
          <p:nvPr/>
        </p:nvSpPr>
        <p:spPr>
          <a:xfrm>
            <a:off x="7605208" y="3742816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5D3C67-E426-DA56-F063-631EE0EE096C}"/>
              </a:ext>
            </a:extLst>
          </p:cNvPr>
          <p:cNvSpPr/>
          <p:nvPr/>
        </p:nvSpPr>
        <p:spPr>
          <a:xfrm>
            <a:off x="6096000" y="3889773"/>
            <a:ext cx="89081" cy="93164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86EC3-64B6-8B6C-983E-8D1698DFE5B6}"/>
              </a:ext>
            </a:extLst>
          </p:cNvPr>
          <p:cNvCxnSpPr>
            <a:cxnSpLocks/>
          </p:cNvCxnSpPr>
          <p:nvPr/>
        </p:nvCxnSpPr>
        <p:spPr>
          <a:xfrm flipH="1" flipV="1">
            <a:off x="7637202" y="1688680"/>
            <a:ext cx="303945" cy="173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65D63F-2AEF-205C-506D-A90AAFD359D7}"/>
              </a:ext>
            </a:extLst>
          </p:cNvPr>
          <p:cNvCxnSpPr>
            <a:cxnSpLocks/>
          </p:cNvCxnSpPr>
          <p:nvPr/>
        </p:nvCxnSpPr>
        <p:spPr>
          <a:xfrm>
            <a:off x="7455665" y="1665322"/>
            <a:ext cx="202631" cy="20237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604B44-89BC-70A2-7925-76FB001A93FA}"/>
              </a:ext>
            </a:extLst>
          </p:cNvPr>
          <p:cNvCxnSpPr>
            <a:cxnSpLocks/>
          </p:cNvCxnSpPr>
          <p:nvPr/>
        </p:nvCxnSpPr>
        <p:spPr>
          <a:xfrm flipH="1">
            <a:off x="6234304" y="3812396"/>
            <a:ext cx="1329003" cy="123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39C8A2-5202-D593-0AAD-03D435D66EC6}"/>
              </a:ext>
            </a:extLst>
          </p:cNvPr>
          <p:cNvCxnSpPr>
            <a:cxnSpLocks/>
          </p:cNvCxnSpPr>
          <p:nvPr/>
        </p:nvCxnSpPr>
        <p:spPr>
          <a:xfrm>
            <a:off x="7692009" y="3889773"/>
            <a:ext cx="66265" cy="6662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1F646C5D-6E31-D9E7-BBD4-A1A1C28EB0A4}"/>
              </a:ext>
            </a:extLst>
          </p:cNvPr>
          <p:cNvSpPr/>
          <p:nvPr/>
        </p:nvSpPr>
        <p:spPr>
          <a:xfrm rot="7235017">
            <a:off x="7375212" y="3531272"/>
            <a:ext cx="572467" cy="535581"/>
          </a:xfrm>
          <a:prstGeom prst="arc">
            <a:avLst>
              <a:gd name="adj1" fmla="val 19652502"/>
              <a:gd name="adj2" fmla="val 264970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2E762-1260-DB4F-CF73-8FAE66BF661F}"/>
              </a:ext>
            </a:extLst>
          </p:cNvPr>
          <p:cNvSpPr txBox="1"/>
          <p:nvPr/>
        </p:nvSpPr>
        <p:spPr>
          <a:xfrm>
            <a:off x="7199968" y="401343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CA95-DF67-0C71-FF59-52A95ABF5F5D}"/>
              </a:ext>
            </a:extLst>
          </p:cNvPr>
          <p:cNvSpPr txBox="1"/>
          <p:nvPr/>
        </p:nvSpPr>
        <p:spPr>
          <a:xfrm>
            <a:off x="7428906" y="953216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θ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D0F7EB-530F-DED3-15AC-21E9A103BFED}"/>
              </a:ext>
            </a:extLst>
          </p:cNvPr>
          <p:cNvCxnSpPr>
            <a:cxnSpLocks/>
          </p:cNvCxnSpPr>
          <p:nvPr/>
        </p:nvCxnSpPr>
        <p:spPr>
          <a:xfrm>
            <a:off x="6761159" y="1208502"/>
            <a:ext cx="617423" cy="3331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D9A94-47CB-D155-3AF2-11027B807B91}"/>
              </a:ext>
            </a:extLst>
          </p:cNvPr>
          <p:cNvCxnSpPr>
            <a:cxnSpLocks/>
          </p:cNvCxnSpPr>
          <p:nvPr/>
        </p:nvCxnSpPr>
        <p:spPr>
          <a:xfrm>
            <a:off x="8269458" y="2065023"/>
            <a:ext cx="1083733" cy="612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ED607-A853-3F8E-B48F-1D2939D4D40C}"/>
              </a:ext>
            </a:extLst>
          </p:cNvPr>
          <p:cNvCxnSpPr>
            <a:cxnSpLocks/>
          </p:cNvCxnSpPr>
          <p:nvPr/>
        </p:nvCxnSpPr>
        <p:spPr>
          <a:xfrm flipV="1">
            <a:off x="8269458" y="1137882"/>
            <a:ext cx="283704" cy="63004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8241A3-FCD3-6FDE-0607-730A2BCE594A}"/>
              </a:ext>
            </a:extLst>
          </p:cNvPr>
          <p:cNvSpPr/>
          <p:nvPr/>
        </p:nvSpPr>
        <p:spPr>
          <a:xfrm>
            <a:off x="8532982" y="101677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00377-3007-7EF5-8ADA-868C5BEA1AC0}"/>
              </a:ext>
            </a:extLst>
          </p:cNvPr>
          <p:cNvSpPr/>
          <p:nvPr/>
        </p:nvSpPr>
        <p:spPr>
          <a:xfrm>
            <a:off x="9394247" y="267717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964604-7D53-B562-10EC-D4116897EE24}"/>
              </a:ext>
            </a:extLst>
          </p:cNvPr>
          <p:cNvCxnSpPr>
            <a:cxnSpLocks/>
          </p:cNvCxnSpPr>
          <p:nvPr/>
        </p:nvCxnSpPr>
        <p:spPr>
          <a:xfrm flipH="1">
            <a:off x="7069870" y="2348158"/>
            <a:ext cx="420201" cy="25320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49E6303-29AC-775C-8097-B078F5563B11}"/>
              </a:ext>
            </a:extLst>
          </p:cNvPr>
          <p:cNvSpPr/>
          <p:nvPr/>
        </p:nvSpPr>
        <p:spPr>
          <a:xfrm>
            <a:off x="6939325" y="2597645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AB94B7-79D0-EE1C-7102-6AC87081B56D}"/>
              </a:ext>
            </a:extLst>
          </p:cNvPr>
          <p:cNvCxnSpPr>
            <a:cxnSpLocks/>
          </p:cNvCxnSpPr>
          <p:nvPr/>
        </p:nvCxnSpPr>
        <p:spPr>
          <a:xfrm flipH="1">
            <a:off x="7575860" y="2133550"/>
            <a:ext cx="268081" cy="16141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7B1114-D331-9D59-BEE0-CC27C8271FA3}"/>
              </a:ext>
            </a:extLst>
          </p:cNvPr>
          <p:cNvCxnSpPr>
            <a:cxnSpLocks/>
          </p:cNvCxnSpPr>
          <p:nvPr/>
        </p:nvCxnSpPr>
        <p:spPr>
          <a:xfrm flipH="1">
            <a:off x="4835893" y="1624352"/>
            <a:ext cx="2492668" cy="9968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B7A7B0F-AD2D-1BE8-1618-85A0AD038474}"/>
              </a:ext>
            </a:extLst>
          </p:cNvPr>
          <p:cNvSpPr/>
          <p:nvPr/>
        </p:nvSpPr>
        <p:spPr>
          <a:xfrm>
            <a:off x="4693508" y="2619859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6176-9F60-8966-675F-EC4FB6316601}"/>
              </a:ext>
            </a:extLst>
          </p:cNvPr>
          <p:cNvCxnSpPr>
            <a:cxnSpLocks/>
          </p:cNvCxnSpPr>
          <p:nvPr/>
        </p:nvCxnSpPr>
        <p:spPr>
          <a:xfrm flipH="1" flipV="1">
            <a:off x="7201852" y="832920"/>
            <a:ext cx="192965" cy="65019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5300393-4FC6-ED3D-B70D-65E111C37E98}"/>
              </a:ext>
            </a:extLst>
          </p:cNvPr>
          <p:cNvSpPr/>
          <p:nvPr/>
        </p:nvSpPr>
        <p:spPr>
          <a:xfrm>
            <a:off x="7125721" y="691538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F17E9136-04DF-29AC-E6C1-3533230E7740}"/>
              </a:ext>
            </a:extLst>
          </p:cNvPr>
          <p:cNvSpPr/>
          <p:nvPr/>
        </p:nvSpPr>
        <p:spPr>
          <a:xfrm rot="1642181">
            <a:off x="7250308" y="1295373"/>
            <a:ext cx="410715" cy="437127"/>
          </a:xfrm>
          <a:prstGeom prst="arc">
            <a:avLst>
              <a:gd name="adj1" fmla="val 10296443"/>
              <a:gd name="adj2" fmla="val 30356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5950CC-A6D6-F0EF-2147-B2CFA953D2FE}"/>
              </a:ext>
            </a:extLst>
          </p:cNvPr>
          <p:cNvCxnSpPr>
            <a:cxnSpLocks/>
          </p:cNvCxnSpPr>
          <p:nvPr/>
        </p:nvCxnSpPr>
        <p:spPr>
          <a:xfrm flipH="1" flipV="1">
            <a:off x="6481634" y="1386222"/>
            <a:ext cx="848124" cy="18931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D52F34E-BA63-EA08-5429-9EF3A9172260}"/>
              </a:ext>
            </a:extLst>
          </p:cNvPr>
          <p:cNvSpPr/>
          <p:nvPr/>
        </p:nvSpPr>
        <p:spPr>
          <a:xfrm>
            <a:off x="6350900" y="133374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33CAEA-4CDD-D873-DE38-8A16617BDC4A}"/>
              </a:ext>
            </a:extLst>
          </p:cNvPr>
          <p:cNvCxnSpPr>
            <a:cxnSpLocks/>
          </p:cNvCxnSpPr>
          <p:nvPr/>
        </p:nvCxnSpPr>
        <p:spPr>
          <a:xfrm flipV="1">
            <a:off x="7685056" y="3135754"/>
            <a:ext cx="256090" cy="5864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A61EE2E-A262-DFEB-8B9F-0B0F0C80D107}"/>
              </a:ext>
            </a:extLst>
          </p:cNvPr>
          <p:cNvSpPr/>
          <p:nvPr/>
        </p:nvSpPr>
        <p:spPr>
          <a:xfrm>
            <a:off x="7911906" y="3022574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02B167-39B4-37E8-E705-2A431E1A7DDA}"/>
              </a:ext>
            </a:extLst>
          </p:cNvPr>
          <p:cNvCxnSpPr>
            <a:cxnSpLocks/>
          </p:cNvCxnSpPr>
          <p:nvPr/>
        </p:nvCxnSpPr>
        <p:spPr>
          <a:xfrm>
            <a:off x="7733261" y="3835980"/>
            <a:ext cx="1857373" cy="6424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C1812FF-56C4-F22C-E670-798F0EF4E741}"/>
              </a:ext>
            </a:extLst>
          </p:cNvPr>
          <p:cNvSpPr/>
          <p:nvPr/>
        </p:nvSpPr>
        <p:spPr>
          <a:xfrm>
            <a:off x="9610667" y="4469253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AF7D55-015F-C1E1-792D-56B555FCF4C3}"/>
              </a:ext>
            </a:extLst>
          </p:cNvPr>
          <p:cNvCxnSpPr>
            <a:cxnSpLocks/>
          </p:cNvCxnSpPr>
          <p:nvPr/>
        </p:nvCxnSpPr>
        <p:spPr>
          <a:xfrm flipH="1" flipV="1">
            <a:off x="7365836" y="3639786"/>
            <a:ext cx="197983" cy="1030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410651C-CE4A-B5D8-9755-97B88BFF5775}"/>
              </a:ext>
            </a:extLst>
          </p:cNvPr>
          <p:cNvSpPr/>
          <p:nvPr/>
        </p:nvSpPr>
        <p:spPr>
          <a:xfrm>
            <a:off x="7220272" y="3563192"/>
            <a:ext cx="100649" cy="96322"/>
          </a:xfrm>
          <a:prstGeom prst="ellipse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9ACBD4-5F92-FB31-8821-51ABD892F521}"/>
              </a:ext>
            </a:extLst>
          </p:cNvPr>
          <p:cNvSpPr txBox="1"/>
          <p:nvPr/>
        </p:nvSpPr>
        <p:spPr>
          <a:xfrm>
            <a:off x="7762472" y="1468989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1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BB243F-2FC2-6EF1-E7C4-638F0FF62B36}"/>
              </a:ext>
            </a:extLst>
          </p:cNvPr>
          <p:cNvSpPr txBox="1"/>
          <p:nvPr/>
        </p:nvSpPr>
        <p:spPr>
          <a:xfrm>
            <a:off x="7220272" y="2931932"/>
            <a:ext cx="6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ambria" panose="02040503050406030204" pitchFamily="18" charset="0"/>
              </a:rPr>
              <a:t>sl</a:t>
            </a:r>
            <a:r>
              <a:rPr lang="en-AU" baseline="-25000" dirty="0">
                <a:latin typeface="Cambria" panose="02040503050406030204" pitchFamily="18" charset="0"/>
              </a:rPr>
              <a:t>2</a:t>
            </a:r>
            <a:endParaRPr lang="en-AU" dirty="0">
              <a:latin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98353-F246-6C37-3FDD-F0F66B2B67E0}"/>
              </a:ext>
            </a:extLst>
          </p:cNvPr>
          <p:cNvSpPr txBox="1"/>
          <p:nvPr/>
        </p:nvSpPr>
        <p:spPr>
          <a:xfrm>
            <a:off x="1955776" y="355809"/>
            <a:ext cx="3497391" cy="14465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4400" dirty="0">
                <a:latin typeface="+mj-lt"/>
              </a:rPr>
              <a:t>Step-selection functions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365368-880F-C669-140D-BBA28085FA79}"/>
              </a:ext>
            </a:extLst>
          </p:cNvPr>
          <p:cNvSpPr txBox="1"/>
          <p:nvPr/>
        </p:nvSpPr>
        <p:spPr>
          <a:xfrm>
            <a:off x="1931488" y="6132859"/>
            <a:ext cx="2791588" cy="36933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(Fortin 2005, Thurfjell 2014)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08A9D8-1ED9-40BA-8843-D33BC7C54E9D}"/>
              </a:ext>
            </a:extLst>
          </p:cNvPr>
          <p:cNvSpPr txBox="1"/>
          <p:nvPr/>
        </p:nvSpPr>
        <p:spPr>
          <a:xfrm>
            <a:off x="258846" y="4755604"/>
            <a:ext cx="5459565" cy="1200329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sz="2400" dirty="0"/>
              <a:t>We take random ‘steps’ at each GPS location to sample the local availability, which become the 0s in our model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1100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0043-FEFC-FF45-60EF-143204E8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992"/>
          </a:xfrm>
        </p:spPr>
        <p:txBody>
          <a:bodyPr/>
          <a:lstStyle/>
          <a:p>
            <a:r>
              <a:rPr lang="en-AU" dirty="0"/>
              <a:t>Resource and step selection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935AE-6872-EC36-1578-FACCC475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072C-150B-C731-F436-749CE6CF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32</a:t>
            </a:fld>
            <a:endParaRPr lang="en-AU"/>
          </a:p>
        </p:txBody>
      </p:sp>
      <p:pic>
        <p:nvPicPr>
          <p:cNvPr id="6" name="Picture 5" descr="A purple square with a green center&#10;&#10;Description automatically generated">
            <a:extLst>
              <a:ext uri="{FF2B5EF4-FFF2-40B4-BE49-F238E27FC236}">
                <a16:creationId xmlns:a16="http://schemas.microsoft.com/office/drawing/2014/main" id="{5396133F-3C44-8FE7-E02D-DA179BD78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5485" r="19828" b="9691"/>
          <a:stretch/>
        </p:blipFill>
        <p:spPr>
          <a:xfrm>
            <a:off x="1274897" y="3513946"/>
            <a:ext cx="2633075" cy="2635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11617-2515-CD14-9644-E02C7CB166FB}"/>
              </a:ext>
            </a:extLst>
          </p:cNvPr>
          <p:cNvSpPr txBox="1"/>
          <p:nvPr/>
        </p:nvSpPr>
        <p:spPr>
          <a:xfrm>
            <a:off x="1452486" y="353591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8" name="Picture 7" descr="A green and blue color scheme&#10;&#10;Description automatically generated with medium confidence">
            <a:extLst>
              <a:ext uri="{FF2B5EF4-FFF2-40B4-BE49-F238E27FC236}">
                <a16:creationId xmlns:a16="http://schemas.microsoft.com/office/drawing/2014/main" id="{F81AF84D-DB90-C399-254E-AF6A8A68F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15394" r="21332" b="9384"/>
          <a:stretch/>
        </p:blipFill>
        <p:spPr>
          <a:xfrm>
            <a:off x="5027116" y="3470719"/>
            <a:ext cx="2445759" cy="26462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F31F3-70A8-B9B9-67AA-71A8B60154B7}"/>
              </a:ext>
            </a:extLst>
          </p:cNvPr>
          <p:cNvSpPr txBox="1"/>
          <p:nvPr/>
        </p:nvSpPr>
        <p:spPr>
          <a:xfrm>
            <a:off x="5083239" y="350326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10" name="Picture 9" descr="A purple square with gree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61EA099A-2174-5B52-F057-BF8E7AA3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5145" r="11486" b="9633"/>
          <a:stretch/>
        </p:blipFill>
        <p:spPr>
          <a:xfrm>
            <a:off x="8513987" y="3470719"/>
            <a:ext cx="2768822" cy="26353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2D4BC2-D98E-6306-C7A5-A110EF8AACFA}"/>
              </a:ext>
            </a:extLst>
          </p:cNvPr>
          <p:cNvSpPr txBox="1"/>
          <p:nvPr/>
        </p:nvSpPr>
        <p:spPr>
          <a:xfrm>
            <a:off x="8547092" y="3513946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12A10-12C9-9BA1-1C63-65938135D88D}"/>
              </a:ext>
            </a:extLst>
          </p:cNvPr>
          <p:cNvSpPr txBox="1"/>
          <p:nvPr/>
        </p:nvSpPr>
        <p:spPr>
          <a:xfrm>
            <a:off x="11198087" y="3448838"/>
            <a:ext cx="99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+mj-lt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26A88-DB7A-5E1F-206E-8E3E7DE5BBD8}"/>
              </a:ext>
            </a:extLst>
          </p:cNvPr>
          <p:cNvSpPr txBox="1"/>
          <p:nvPr/>
        </p:nvSpPr>
        <p:spPr>
          <a:xfrm>
            <a:off x="11201370" y="3698612"/>
            <a:ext cx="81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B1132-926F-29F8-6855-95CC6DD6248D}"/>
              </a:ext>
            </a:extLst>
          </p:cNvPr>
          <p:cNvSpPr txBox="1"/>
          <p:nvPr/>
        </p:nvSpPr>
        <p:spPr>
          <a:xfrm>
            <a:off x="11198087" y="5640225"/>
            <a:ext cx="636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+mj-lt"/>
              </a:rPr>
              <a:t>Lower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AFEDEE-EA02-5B57-2FBF-B4AE1AD39F99}"/>
              </a:ext>
            </a:extLst>
          </p:cNvPr>
          <p:cNvCxnSpPr/>
          <p:nvPr/>
        </p:nvCxnSpPr>
        <p:spPr>
          <a:xfrm>
            <a:off x="11449788" y="4045517"/>
            <a:ext cx="0" cy="156220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2BF6E7-A33B-6614-68CE-B26C241293ED}"/>
              </a:ext>
            </a:extLst>
          </p:cNvPr>
          <p:cNvSpPr txBox="1"/>
          <p:nvPr/>
        </p:nvSpPr>
        <p:spPr>
          <a:xfrm>
            <a:off x="1942859" y="3231593"/>
            <a:ext cx="1402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Movement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303DFA-77FF-9017-50D5-FF6D004F2740}"/>
              </a:ext>
            </a:extLst>
          </p:cNvPr>
          <p:cNvSpPr txBox="1"/>
          <p:nvPr/>
        </p:nvSpPr>
        <p:spPr>
          <a:xfrm>
            <a:off x="5365780" y="31989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Habitat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1C2ED-041C-DFB5-F4B8-5392C27DCFCB}"/>
              </a:ext>
            </a:extLst>
          </p:cNvPr>
          <p:cNvSpPr txBox="1"/>
          <p:nvPr/>
        </p:nvSpPr>
        <p:spPr>
          <a:xfrm>
            <a:off x="8825276" y="3214646"/>
            <a:ext cx="181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Next step</a:t>
            </a:r>
          </a:p>
        </p:txBody>
      </p:sp>
      <p:pic>
        <p:nvPicPr>
          <p:cNvPr id="20" name="Picture 19" descr="A graph of angles and angles&#10;&#10;Description automatically generated">
            <a:extLst>
              <a:ext uri="{FF2B5EF4-FFF2-40B4-BE49-F238E27FC236}">
                <a16:creationId xmlns:a16="http://schemas.microsoft.com/office/drawing/2014/main" id="{74FE3769-EFA3-2F05-48AF-AC73FF0CD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7" y="2084805"/>
            <a:ext cx="2228281" cy="1114141"/>
          </a:xfrm>
          <a:prstGeom prst="rect">
            <a:avLst/>
          </a:prstGeom>
        </p:spPr>
      </p:pic>
      <p:pic>
        <p:nvPicPr>
          <p:cNvPr id="19" name="Picture 18" descr="A graph of height and weight&#10;&#10;Description automatically generated">
            <a:extLst>
              <a:ext uri="{FF2B5EF4-FFF2-40B4-BE49-F238E27FC236}">
                <a16:creationId xmlns:a16="http://schemas.microsoft.com/office/drawing/2014/main" id="{E6833DEB-2B98-3D57-89CF-33B15A339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6" y="1092185"/>
            <a:ext cx="2228281" cy="1114141"/>
          </a:xfrm>
          <a:prstGeom prst="rect">
            <a:avLst/>
          </a:prstGeom>
        </p:spPr>
      </p:pic>
      <p:pic>
        <p:nvPicPr>
          <p:cNvPr id="22" name="Picture 21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995AF100-E6D8-3F5B-D9DE-2E3343D61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72" y="1258879"/>
            <a:ext cx="4163524" cy="193971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D757C6BD-2FFB-87DC-923C-217D74B0E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r="26562"/>
          <a:stretch/>
        </p:blipFill>
        <p:spPr>
          <a:xfrm>
            <a:off x="7977639" y="2082915"/>
            <a:ext cx="4130397" cy="40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E7D7-7D82-2C47-2D61-011A0B06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Revisitation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5D17-BE8C-5D46-412B-C135B46D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Where did the animal ‘revisit’?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E6D6A-87EA-0A85-105C-E04E71FC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E6A9-E573-C9F3-BE8B-EA0C68F1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33</a:t>
            </a:fld>
            <a:endParaRPr lang="en-A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B2D8CE-8F01-A5C8-414B-167ACD4A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3999"/>
            <a:ext cx="627888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FCCB0-A060-115C-7701-F4A99EA61888}"/>
              </a:ext>
            </a:extLst>
          </p:cNvPr>
          <p:cNvSpPr txBox="1"/>
          <p:nvPr/>
        </p:nvSpPr>
        <p:spPr>
          <a:xfrm>
            <a:off x="71120" y="5830915"/>
            <a:ext cx="7274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Figures from: </a:t>
            </a:r>
            <a:r>
              <a:rPr lang="en-AU" sz="1400" dirty="0">
                <a:hlinkClick r:id="rId3"/>
              </a:rPr>
              <a:t>https://cran.r-project.org/web/packages/recurse/vignettes/recurse.html</a:t>
            </a:r>
            <a:r>
              <a:rPr lang="en-AU" sz="1400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2F0897E-3949-253D-EB5E-A4C59B1F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04" y="1766043"/>
            <a:ext cx="4064872" cy="40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69550-5CD7-4A6E-826F-0FEA120D1088}"/>
              </a:ext>
            </a:extLst>
          </p:cNvPr>
          <p:cNvSpPr txBox="1"/>
          <p:nvPr/>
        </p:nvSpPr>
        <p:spPr>
          <a:xfrm>
            <a:off x="8067988" y="1743273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clusters of locations to identify important areas</a:t>
            </a:r>
          </a:p>
        </p:txBody>
      </p:sp>
    </p:spTree>
    <p:extLst>
      <p:ext uri="{BB962C8B-B14F-4D97-AF65-F5344CB8AC3E}">
        <p14:creationId xmlns:p14="http://schemas.microsoft.com/office/powerpoint/2010/main" val="24682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5D84-3377-04AC-D99C-5FE4624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Social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9014-EF0E-5672-4E71-4C2A726DA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Assessing connections between individuals based on proximity (in space and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AAB0D-E17D-997C-A8B1-4CBC1902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A2A-496D-7A27-7EF1-468B5572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11266" name="Picture 2" descr="Fig. 1">
            <a:extLst>
              <a:ext uri="{FF2B5EF4-FFF2-40B4-BE49-F238E27FC236}">
                <a16:creationId xmlns:a16="http://schemas.microsoft.com/office/drawing/2014/main" id="{7E713774-7A41-4722-675F-FBCFE121F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12"/>
          <a:stretch/>
        </p:blipFill>
        <p:spPr bwMode="auto">
          <a:xfrm>
            <a:off x="1504849" y="3000505"/>
            <a:ext cx="9182302" cy="29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17DDE-049A-3A68-95EA-3F195A1C20EF}"/>
              </a:ext>
            </a:extLst>
          </p:cNvPr>
          <p:cNvSpPr txBox="1"/>
          <p:nvPr/>
        </p:nvSpPr>
        <p:spPr>
          <a:xfrm>
            <a:off x="8861947" y="5838409"/>
            <a:ext cx="3330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/>
              <a:t>Figure from Kaur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38326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2DF9-71DB-5003-C73F-C99A1BF5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Suggested workflow and delegation of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B9C6-74F1-8895-729D-13AC7515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Develop your research question</a:t>
            </a:r>
          </a:p>
          <a:p>
            <a:r>
              <a:rPr lang="en-AU" dirty="0"/>
              <a:t>Determine what quantity you need to answer that question</a:t>
            </a:r>
          </a:p>
          <a:p>
            <a:r>
              <a:rPr lang="en-AU" dirty="0"/>
              <a:t>Use the resources on the website, and look for packages, papers, tutorials online</a:t>
            </a:r>
          </a:p>
          <a:p>
            <a:r>
              <a:rPr lang="en-AU" dirty="0"/>
              <a:t>Divide tasks</a:t>
            </a:r>
          </a:p>
          <a:p>
            <a:pPr lvl="1"/>
            <a:r>
              <a:rPr lang="en-AU" dirty="0"/>
              <a:t>Looking for resources/tutorials</a:t>
            </a:r>
          </a:p>
          <a:p>
            <a:pPr lvl="1"/>
            <a:r>
              <a:rPr lang="en-AU" dirty="0"/>
              <a:t>Getting data into appropriate format</a:t>
            </a:r>
          </a:p>
          <a:p>
            <a:pPr lvl="1"/>
            <a:r>
              <a:rPr lang="en-AU" dirty="0"/>
              <a:t>Running analyses</a:t>
            </a:r>
          </a:p>
          <a:p>
            <a:pPr lvl="1"/>
            <a:r>
              <a:rPr lang="en-AU" dirty="0"/>
              <a:t>Creating figures</a:t>
            </a:r>
          </a:p>
          <a:p>
            <a:pPr lvl="1"/>
            <a:r>
              <a:rPr lang="en-AU" dirty="0"/>
              <a:t>Documenting methods</a:t>
            </a:r>
          </a:p>
          <a:p>
            <a:r>
              <a:rPr lang="en-AU" dirty="0"/>
              <a:t>Feel free to move between groups if you want</a:t>
            </a:r>
          </a:p>
          <a:p>
            <a:r>
              <a:rPr lang="en-AU" dirty="0"/>
              <a:t>Remember – not a competition – the aim is to learn!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i="1" dirty="0"/>
              <a:t>Note on the use of generative AI – go for it but make sure you understand the code!</a:t>
            </a:r>
          </a:p>
          <a:p>
            <a:r>
              <a:rPr lang="en-AU" dirty="0"/>
              <a:t>good for understanding general approaches and generating basic code</a:t>
            </a:r>
          </a:p>
          <a:p>
            <a:r>
              <a:rPr lang="en-AU" dirty="0"/>
              <a:t>does not always capture specifics of animal movement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F76AD-3ABA-15BC-303C-0A32EB0A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B4B81-8848-FA1F-E899-8D718CA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207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240D-2E65-9949-C98F-F72C1E62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Collaborative journal article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E57-2A60-5E9C-CFE5-36CF4B3FC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5800" cy="4351338"/>
          </a:xfrm>
        </p:spPr>
        <p:txBody>
          <a:bodyPr>
            <a:normAutofit/>
          </a:bodyPr>
          <a:lstStyle/>
          <a:p>
            <a:r>
              <a:rPr lang="en-AU" dirty="0"/>
              <a:t>How can we get the most out of movement datasets?</a:t>
            </a:r>
          </a:p>
          <a:p>
            <a:r>
              <a:rPr lang="en-AU" dirty="0"/>
              <a:t>Showcasing outputs from each team</a:t>
            </a:r>
          </a:p>
          <a:p>
            <a:r>
              <a:rPr lang="en-AU" dirty="0"/>
              <a:t>Outlining the process of the workshop</a:t>
            </a:r>
          </a:p>
          <a:p>
            <a:r>
              <a:rPr lang="en-AU" dirty="0"/>
              <a:t>Everyone can be a co-author</a:t>
            </a:r>
          </a:p>
          <a:p>
            <a:r>
              <a:rPr lang="en-AU" dirty="0"/>
              <a:t>Would require follow-up for tidying analyses, figures etc, and for putting the paper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B07A5-142B-BDDD-0967-DA2A4E22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B1F9E-74D0-69F8-455C-46DC4A9A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36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63405-509B-0DD4-7E27-D2648253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882" y="2362200"/>
            <a:ext cx="3628636" cy="3638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65030-4D9C-001E-0208-CE4DB2BA9DE9}"/>
              </a:ext>
            </a:extLst>
          </p:cNvPr>
          <p:cNvSpPr txBox="1"/>
          <p:nvPr/>
        </p:nvSpPr>
        <p:spPr>
          <a:xfrm>
            <a:off x="8242745" y="1591101"/>
            <a:ext cx="3478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dirty="0"/>
              <a:t>EOI and feedback form</a:t>
            </a:r>
          </a:p>
          <a:p>
            <a:pPr algn="ctr"/>
            <a:r>
              <a:rPr lang="en-AU" sz="2400" dirty="0"/>
              <a:t>(fill out to be co-author)</a:t>
            </a:r>
          </a:p>
        </p:txBody>
      </p:sp>
    </p:spTree>
    <p:extLst>
      <p:ext uri="{BB962C8B-B14F-4D97-AF65-F5344CB8AC3E}">
        <p14:creationId xmlns:p14="http://schemas.microsoft.com/office/powerpoint/2010/main" val="2382768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D99A-550B-E18E-B586-7543341D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B306-6821-E64A-627C-500750A52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lang="en-AU" dirty="0"/>
              <a:t>What workshops would you like to see in the future?</a:t>
            </a:r>
          </a:p>
          <a:p>
            <a:r>
              <a:rPr lang="en-AU" dirty="0"/>
              <a:t>MoveSIN - </a:t>
            </a:r>
            <a:r>
              <a:rPr lang="en-AU" dirty="0">
                <a:hlinkClick r:id="rId2"/>
              </a:rPr>
              <a:t>https://movesin.github.io/website/</a:t>
            </a:r>
            <a:r>
              <a:rPr lang="en-AU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0BCF-9AAD-075F-8066-FAEE8191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5B604-6015-01D9-6458-B293B2D2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37</a:t>
            </a:fld>
            <a:endParaRPr lang="en-AU"/>
          </a:p>
        </p:txBody>
      </p:sp>
      <p:pic>
        <p:nvPicPr>
          <p:cNvPr id="17410" name="Picture 2" descr="QR Code Image">
            <a:extLst>
              <a:ext uri="{FF2B5EF4-FFF2-40B4-BE49-F238E27FC236}">
                <a16:creationId xmlns:a16="http://schemas.microsoft.com/office/drawing/2014/main" id="{76DF7B91-04F2-D87A-B4FC-6F231BFA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2260600"/>
            <a:ext cx="37211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908740-C65D-CDBE-658E-0C9411FEC686}"/>
              </a:ext>
            </a:extLst>
          </p:cNvPr>
          <p:cNvSpPr txBox="1"/>
          <p:nvPr/>
        </p:nvSpPr>
        <p:spPr>
          <a:xfrm>
            <a:off x="9290050" y="1798935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dirty="0"/>
              <a:t>MoveSIN</a:t>
            </a:r>
          </a:p>
        </p:txBody>
      </p:sp>
    </p:spTree>
    <p:extLst>
      <p:ext uri="{BB962C8B-B14F-4D97-AF65-F5344CB8AC3E}">
        <p14:creationId xmlns:p14="http://schemas.microsoft.com/office/powerpoint/2010/main" val="406095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8DCA-D27C-133C-95FF-3BBBD2DA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Purpose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1AA4-B9A9-9219-977E-682511B3A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Hackathon-style workshop</a:t>
            </a:r>
          </a:p>
          <a:p>
            <a:pPr lvl="1"/>
            <a:r>
              <a:rPr lang="en-AU" dirty="0"/>
              <a:t>self-directed learning to tackle a research question of interest</a:t>
            </a:r>
          </a:p>
          <a:p>
            <a:pPr lvl="1"/>
            <a:r>
              <a:rPr lang="en-AU" dirty="0"/>
              <a:t>small teams working independently</a:t>
            </a:r>
          </a:p>
          <a:p>
            <a:r>
              <a:rPr lang="en-AU" dirty="0"/>
              <a:t>Hands-on experience with a new dataset</a:t>
            </a:r>
          </a:p>
          <a:p>
            <a:r>
              <a:rPr lang="en-AU" dirty="0"/>
              <a:t>Thinking through a research question </a:t>
            </a:r>
          </a:p>
          <a:p>
            <a:r>
              <a:rPr lang="en-AU" dirty="0"/>
              <a:t>Try out some different movement ecology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D2434-D106-3F8F-7AFA-D8025F3F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08F7-DAD2-4D76-E034-08B72EDD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4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4DA3D-2F78-F1EA-A94C-3C6DD331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2EAA5-5F5D-7A21-32A1-EF08F77A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5</a:t>
            </a:fld>
            <a:endParaRPr lang="en-A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0F1B9C-2468-C927-F543-0970250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60348"/>
              </p:ext>
            </p:extLst>
          </p:nvPr>
        </p:nvGraphicFramePr>
        <p:xfrm>
          <a:off x="293914" y="566057"/>
          <a:ext cx="11364684" cy="5544000"/>
        </p:xfrm>
        <a:graphic>
          <a:graphicData uri="http://schemas.openxmlformats.org/drawingml/2006/table">
            <a:tbl>
              <a:tblPr/>
              <a:tblGrid>
                <a:gridCol w="2384650">
                  <a:extLst>
                    <a:ext uri="{9D8B030D-6E8A-4147-A177-3AD203B41FA5}">
                      <a16:colId xmlns:a16="http://schemas.microsoft.com/office/drawing/2014/main" val="1774283686"/>
                    </a:ext>
                  </a:extLst>
                </a:gridCol>
                <a:gridCol w="2384650">
                  <a:extLst>
                    <a:ext uri="{9D8B030D-6E8A-4147-A177-3AD203B41FA5}">
                      <a16:colId xmlns:a16="http://schemas.microsoft.com/office/drawing/2014/main" val="3669167791"/>
                    </a:ext>
                  </a:extLst>
                </a:gridCol>
                <a:gridCol w="6595384">
                  <a:extLst>
                    <a:ext uri="{9D8B030D-6E8A-4147-A177-3AD203B41FA5}">
                      <a16:colId xmlns:a16="http://schemas.microsoft.com/office/drawing/2014/main" val="78804944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AU" sz="1800" b="1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1" dirty="0">
                          <a:effectLst/>
                          <a:latin typeface="+mn-lt"/>
                        </a:rPr>
                        <a:t>Duration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Activity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387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9:00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Overview of workshop - introductions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1699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9:15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Introduction to data and study system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941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09:30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Brainstorming possible research questions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4187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Break into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0344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10:00 am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30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 tea + coffee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28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10:30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Brief introduction to different movement ecology tools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24792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10:45 am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 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3467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Lunch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292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2 hours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Working in groups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3711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3:00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 tea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986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 hour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 presentations (5 mins each)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3996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4:15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dirty="0">
                          <a:effectLst/>
                          <a:latin typeface="+mn-lt"/>
                        </a:rPr>
                        <a:t>15 mins</a:t>
                      </a: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Wrap-up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01074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4:30 pm</a:t>
                      </a: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en-AU" sz="1800" b="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Finish (post-workshop food/drink?)</a:t>
                      </a:r>
                      <a:endParaRPr lang="en-AU" sz="1800" dirty="0">
                        <a:effectLst/>
                        <a:latin typeface="+mn-lt"/>
                      </a:endParaRPr>
                    </a:p>
                  </a:txBody>
                  <a:tcPr marL="43168" marR="43168" marT="43168" marB="431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4063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EC599DB-59EC-4F19-06DC-25AD68F5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2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9430-D869-54BF-F590-26C260FD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system - Tanami Desert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79738-85B5-A6D7-5814-FDF398C1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02234-A963-4014-A4AA-5C5B9896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13316" name="Picture 4" descr="Tanami Desert | Splashing Paint">
            <a:extLst>
              <a:ext uri="{FF2B5EF4-FFF2-40B4-BE49-F238E27FC236}">
                <a16:creationId xmlns:a16="http://schemas.microsoft.com/office/drawing/2014/main" id="{B60333EC-E068-4DA0-40D4-7BB13779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84" y="1417069"/>
            <a:ext cx="6982716" cy="46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3424966D-8D21-990F-2BFD-0F6D2DCE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38" y="1417069"/>
            <a:ext cx="2762745" cy="4235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29E16-3F65-BDD5-85DD-D0EFE95C516E}"/>
              </a:ext>
            </a:extLst>
          </p:cNvPr>
          <p:cNvSpPr txBox="1"/>
          <p:nvPr/>
        </p:nvSpPr>
        <p:spPr>
          <a:xfrm>
            <a:off x="745069" y="5652637"/>
            <a:ext cx="3657600" cy="382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From Newsome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49DE3-27BA-7A1B-3EF1-EC817809EA3B}"/>
              </a:ext>
            </a:extLst>
          </p:cNvPr>
          <p:cNvSpPr txBox="1"/>
          <p:nvPr/>
        </p:nvSpPr>
        <p:spPr>
          <a:xfrm>
            <a:off x="9206680" y="5629528"/>
            <a:ext cx="214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chemeClr val="bg1"/>
                </a:solidFill>
                <a:effectLst/>
                <a:latin typeface="Cabin"/>
              </a:rPr>
              <a:t>Photo © John Lovett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9BDD-D942-9971-1F75-B49D58C9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8F5A2-7CE7-C517-4355-06AF7B67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E402B-7023-F787-9756-A1BDD3E8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7</a:t>
            </a:fld>
            <a:endParaRPr lang="en-AU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D034EDB-C316-EAC6-27BF-6988A534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67" y="1440404"/>
            <a:ext cx="8198066" cy="461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BB95D-136A-C950-281B-2BC897693663}"/>
              </a:ext>
            </a:extLst>
          </p:cNvPr>
          <p:cNvSpPr txBox="1"/>
          <p:nvPr/>
        </p:nvSpPr>
        <p:spPr>
          <a:xfrm>
            <a:off x="7905621" y="5650680"/>
            <a:ext cx="228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b="0" i="1" dirty="0">
                <a:solidFill>
                  <a:schemeClr val="bg1"/>
                </a:solidFill>
                <a:effectLst/>
                <a:latin typeface="abcsans"/>
              </a:rPr>
              <a:t>Photo: Caddie Brain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9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5680-A35E-5834-8124-1A83CDDE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Tanami mine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01B3-A4F8-9265-B265-45124D75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Mine sites</a:t>
            </a:r>
          </a:p>
          <a:p>
            <a:r>
              <a:rPr lang="en-AU" dirty="0"/>
              <a:t>food resources are spatially clumped and very rich </a:t>
            </a:r>
          </a:p>
          <a:p>
            <a:r>
              <a:rPr lang="en-AU" dirty="0"/>
              <a:t>increase interactions with humans and possibly each other </a:t>
            </a:r>
          </a:p>
          <a:p>
            <a:pPr marL="0" indent="0">
              <a:buNone/>
            </a:pPr>
            <a:r>
              <a:rPr lang="en-AU" b="1" dirty="0"/>
              <a:t>Spatially distant areas (non-mine sites)</a:t>
            </a:r>
          </a:p>
          <a:p>
            <a:r>
              <a:rPr lang="en-AU" dirty="0"/>
              <a:t>food resources are naturally dispersed and relatively sparse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A1B85-1356-989B-302F-8F1983B7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E423-E332-100D-A6E2-8C66125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74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2F44-FB79-BA0D-4C22-99A3057E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Dingo (</a:t>
            </a:r>
            <a:r>
              <a:rPr lang="en-AU" sz="4400" i="1" dirty="0"/>
              <a:t>Canis lupus dingo</a:t>
            </a:r>
            <a:r>
              <a:rPr lang="en-AU" sz="44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2975B-D0B2-5849-B999-61990F40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6734" cy="4351338"/>
          </a:xfrm>
        </p:spPr>
        <p:txBody>
          <a:bodyPr/>
          <a:lstStyle/>
          <a:p>
            <a:r>
              <a:rPr lang="en-AU" dirty="0"/>
              <a:t>Dingoes introduced to Australia ~4,000 years ago, since naturalised</a:t>
            </a:r>
          </a:p>
          <a:p>
            <a:r>
              <a:rPr lang="en-AU" dirty="0"/>
              <a:t>Australia’s top mammalian predator</a:t>
            </a:r>
          </a:p>
          <a:p>
            <a:r>
              <a:rPr lang="en-AU" dirty="0"/>
              <a:t>Interact with humans through refuse and artificial water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57DD2-618C-779D-A60A-1BF8F28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ESA Movement Ecology Hackathon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8202D-149B-B6C1-88B2-2699D7C9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17B3-5246-42DA-959F-1EB672746CE0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8FB4511-1F0F-8851-4C4A-EB7F03D0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34" y="1810920"/>
            <a:ext cx="5770196" cy="384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84E9E-FCCB-6E27-F2E1-00DE2EE0A379}"/>
              </a:ext>
            </a:extLst>
          </p:cNvPr>
          <p:cNvSpPr txBox="1"/>
          <p:nvPr/>
        </p:nvSpPr>
        <p:spPr>
          <a:xfrm>
            <a:off x="5984934" y="5354996"/>
            <a:ext cx="18067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Photo by Alexander Babych</a:t>
            </a:r>
          </a:p>
        </p:txBody>
      </p:sp>
    </p:spTree>
    <p:extLst>
      <p:ext uri="{BB962C8B-B14F-4D97-AF65-F5344CB8AC3E}">
        <p14:creationId xmlns:p14="http://schemas.microsoft.com/office/powerpoint/2010/main" val="336014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1f57b2a-7943-4859-8682-972f4a05717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0E1E312D88C4E8BABBA36C3461B11" ma:contentTypeVersion="17" ma:contentTypeDescription="Create a new document." ma:contentTypeScope="" ma:versionID="8cde0e0afb14847bfd3bead169ce28ff">
  <xsd:schema xmlns:xsd="http://www.w3.org/2001/XMLSchema" xmlns:xs="http://www.w3.org/2001/XMLSchema" xmlns:p="http://schemas.microsoft.com/office/2006/metadata/properties" xmlns:ns3="a1f57b2a-7943-4859-8682-972f4a057179" xmlns:ns4="7f8af8b3-edd4-4269-9eb4-240a97eeec10" targetNamespace="http://schemas.microsoft.com/office/2006/metadata/properties" ma:root="true" ma:fieldsID="64fc40f1751d9787fae377a902fc35e4" ns3:_="" ns4:_="">
    <xsd:import namespace="a1f57b2a-7943-4859-8682-972f4a057179"/>
    <xsd:import namespace="7f8af8b3-edd4-4269-9eb4-240a97eeec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57b2a-7943-4859-8682-972f4a057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af8b3-edd4-4269-9eb4-240a97eeec1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06A97-DA5E-4D54-803C-E13A2676F908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a1f57b2a-7943-4859-8682-972f4a057179"/>
    <ds:schemaRef ds:uri="http://schemas.openxmlformats.org/package/2006/metadata/core-properties"/>
    <ds:schemaRef ds:uri="7f8af8b3-edd4-4269-9eb4-240a97eeec1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3AFBC6-CBCC-422E-BE34-8581E12CFC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F3314F-3AA0-4E2E-A43C-9297C4E625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f57b2a-7943-4859-8682-972f4a057179"/>
    <ds:schemaRef ds:uri="7f8af8b3-edd4-4269-9eb4-240a97eeec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22143</TotalTime>
  <Words>1420</Words>
  <Application>Microsoft Macintosh PowerPoint</Application>
  <PresentationFormat>Widescreen</PresentationFormat>
  <Paragraphs>308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Abadi</vt:lpstr>
      <vt:lpstr>Abadi Extra Light</vt:lpstr>
      <vt:lpstr>abcsans</vt:lpstr>
      <vt:lpstr>Arial</vt:lpstr>
      <vt:lpstr>Cabin</vt:lpstr>
      <vt:lpstr>Calibri</vt:lpstr>
      <vt:lpstr>Calibri Light</vt:lpstr>
      <vt:lpstr>Cambria</vt:lpstr>
      <vt:lpstr>Office Theme</vt:lpstr>
      <vt:lpstr>Movement ecology hackathon: A dingo case-study</vt:lpstr>
      <vt:lpstr>Acknowledgement of Traditional Owners</vt:lpstr>
      <vt:lpstr>Organisers and facilitators</vt:lpstr>
      <vt:lpstr>Purpose of the workshop</vt:lpstr>
      <vt:lpstr>PowerPoint Presentation</vt:lpstr>
      <vt:lpstr>Study system - Tanami Desert</vt:lpstr>
      <vt:lpstr>Tanami mine sites</vt:lpstr>
      <vt:lpstr>Tanami mine sites</vt:lpstr>
      <vt:lpstr>Dingo (Canis lupus dingo)</vt:lpstr>
      <vt:lpstr>Dingo GPS data collection</vt:lpstr>
      <vt:lpstr>Dingo GPS data collection</vt:lpstr>
      <vt:lpstr>Data cleaning</vt:lpstr>
      <vt:lpstr>Spatial layers</vt:lpstr>
      <vt:lpstr>Previous research with this dataset</vt:lpstr>
      <vt:lpstr>Home ranges, activity and sociality</vt:lpstr>
      <vt:lpstr>PowerPoint Presentation</vt:lpstr>
      <vt:lpstr>Resource selection modelling</vt:lpstr>
      <vt:lpstr>PowerPoint Presentation</vt:lpstr>
      <vt:lpstr>Brainstorm!</vt:lpstr>
      <vt:lpstr>Some possible research questions</vt:lpstr>
      <vt:lpstr>Morning tea</vt:lpstr>
      <vt:lpstr>Thinking through the problem</vt:lpstr>
      <vt:lpstr>Movement ecology approaches</vt:lpstr>
      <vt:lpstr>Movement summaries</vt:lpstr>
      <vt:lpstr>Movement data as ‘steps’</vt:lpstr>
      <vt:lpstr>PowerPoint Presentation</vt:lpstr>
      <vt:lpstr>Home range analysis</vt:lpstr>
      <vt:lpstr>Behavioural classification</vt:lpstr>
      <vt:lpstr>PowerPoint Presentation</vt:lpstr>
      <vt:lpstr>Resource and step selection functions</vt:lpstr>
      <vt:lpstr>PowerPoint Presentation</vt:lpstr>
      <vt:lpstr>Resource and step selection functions</vt:lpstr>
      <vt:lpstr>Revisitation analysis</vt:lpstr>
      <vt:lpstr>Social network analysis</vt:lpstr>
      <vt:lpstr>Suggested workflow and delegation of tasks</vt:lpstr>
      <vt:lpstr>Collaborative journal article </vt:lpstr>
      <vt:lpstr>Looking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Robustly generating species distribution predictions from animal GPS-tracking data</dc:title>
  <dc:creator>Scott William Forrest</dc:creator>
  <cp:lastModifiedBy>Scott Forrest</cp:lastModifiedBy>
  <cp:revision>10</cp:revision>
  <dcterms:created xsi:type="dcterms:W3CDTF">2022-10-06T06:33:33Z</dcterms:created>
  <dcterms:modified xsi:type="dcterms:W3CDTF">2025-11-27T21:38:50Z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0x0101001790E1E312D88C4E8BABBA36C3461B11</vt:lpwstr>
  </property>
</Properties>
</file>